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2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y="563759" x="457200"/>
            <a:ext cy="30096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457200">
              <a:spcBef>
                <a:spcPts val="0"/>
              </a:spcBef>
              <a:buSzPct val="100000"/>
              <a:defRPr sz="7200"/>
            </a:lvl1pPr>
            <a:lvl2pPr indent="457200">
              <a:spcBef>
                <a:spcPts val="0"/>
              </a:spcBef>
              <a:buSzPct val="100000"/>
              <a:defRPr sz="7200"/>
            </a:lvl2pPr>
            <a:lvl3pPr indent="457200">
              <a:spcBef>
                <a:spcPts val="0"/>
              </a:spcBef>
              <a:buSzPct val="100000"/>
              <a:defRPr sz="7200"/>
            </a:lvl3pPr>
            <a:lvl4pPr indent="457200">
              <a:spcBef>
                <a:spcPts val="0"/>
              </a:spcBef>
              <a:buSzPct val="100000"/>
              <a:defRPr sz="7200"/>
            </a:lvl4pPr>
            <a:lvl5pPr indent="457200">
              <a:spcBef>
                <a:spcPts val="0"/>
              </a:spcBef>
              <a:buSzPct val="100000"/>
              <a:defRPr sz="7200"/>
            </a:lvl5pPr>
            <a:lvl6pPr indent="457200">
              <a:spcBef>
                <a:spcPts val="0"/>
              </a:spcBef>
              <a:buSzPct val="100000"/>
              <a:defRPr sz="7200"/>
            </a:lvl6pPr>
            <a:lvl7pPr indent="457200">
              <a:spcBef>
                <a:spcPts val="0"/>
              </a:spcBef>
              <a:buSzPct val="100000"/>
              <a:defRPr sz="7200"/>
            </a:lvl7pPr>
            <a:lvl8pPr indent="457200">
              <a:spcBef>
                <a:spcPts val="0"/>
              </a:spcBef>
              <a:buSzPct val="100000"/>
              <a:defRPr sz="7200"/>
            </a:lvl8pPr>
            <a:lvl9pPr indent="457200"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y="3716392" x="457200"/>
            <a:ext cy="1232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3048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 indent="3048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 indent="3048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 indent="3048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 indent="3048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 indent="3048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 indent="3048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 indent="3048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 indent="3048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11" name="Shape 11"/>
          <p:cNvCxnSpPr/>
          <p:nvPr/>
        </p:nvCxnSpPr>
        <p:spPr>
          <a:xfrm>
            <a:off y="411479" x="457200"/>
            <a:ext cy="0" cx="822960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y="3633382" x="457200"/>
            <a:ext cy="0" cx="822960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16" name="Shape 16"/>
          <p:cNvCxnSpPr/>
          <p:nvPr/>
        </p:nvCxnSpPr>
        <p:spPr>
          <a:xfrm>
            <a:off y="1143000" x="457200"/>
            <a:ext cy="0" cx="822960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21" name="Shape 21"/>
          <p:cNvCxnSpPr/>
          <p:nvPr/>
        </p:nvCxnSpPr>
        <p:spPr>
          <a:xfrm>
            <a:off y="1143000" x="457200"/>
            <a:ext cy="0" cx="822960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24" name="Shape 24"/>
          <p:cNvCxnSpPr/>
          <p:nvPr/>
        </p:nvCxnSpPr>
        <p:spPr>
          <a:xfrm>
            <a:off y="1143000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  <p:cxnSp>
        <p:nvCxnSpPr>
          <p:cNvPr id="27" name="Shape 27"/>
          <p:cNvCxnSpPr/>
          <p:nvPr/>
        </p:nvCxnSpPr>
        <p:spPr>
          <a:xfrm>
            <a:off y="4317760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29" name="Shape 29"/>
          <p:cNvCxnSpPr/>
          <p:nvPr/>
        </p:nvCxnSpPr>
        <p:spPr>
          <a:xfrm>
            <a:off y="113139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1pPr>
            <a:lvl2pPr indent="228600" mar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2pPr>
            <a:lvl3pPr indent="228600" mar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3pPr>
            <a:lvl4pPr indent="228600" mar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4pPr>
            <a:lvl5pPr indent="228600" mar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5pPr>
            <a:lvl6pPr indent="228600" mar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6pPr>
            <a:lvl7pPr indent="228600" mar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7pPr>
            <a:lvl8pPr indent="228600" mar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8pPr>
            <a:lvl9pPr indent="228600" mar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indent="-133350" marL="7429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indent="-76200" marL="11430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indent="-114300" marL="1600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indent="-114300" marL="20574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indent="-114300" marL="25146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indent="-114300" marL="29718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indent="-114300" marL="34290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indent="-114300" marL="3886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7" name="Shape 7"/>
          <p:cNvCxnSpPr/>
          <p:nvPr/>
        </p:nvCxnSpPr>
        <p:spPr>
          <a:xfrm>
            <a:off y="5023259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ctrTitle"/>
          </p:nvPr>
        </p:nvSpPr>
        <p:spPr>
          <a:xfrm>
            <a:off y="563759" x="457200"/>
            <a:ext cy="30096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Intro to Frankenstein</a:t>
            </a:r>
          </a:p>
        </p:txBody>
      </p:sp>
      <p:sp>
        <p:nvSpPr>
          <p:cNvPr id="32" name="Shape 32"/>
          <p:cNvSpPr txBox="1"/>
          <p:nvPr>
            <p:ph idx="1" type="subTitle"/>
          </p:nvPr>
        </p:nvSpPr>
        <p:spPr>
          <a:xfrm>
            <a:off y="3716392" x="457200"/>
            <a:ext cy="1232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/>
              <a:t>Romantic and Gothic Elements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Frankenstein’s Frame Story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24700" x="1410111"/>
            <a:ext cy="3476624" cx="632378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Romanticism</a:t>
            </a:r>
          </a:p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1200150" x="4430300"/>
            <a:ext cy="3725699" cx="425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Not really about this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00150" x="457200"/>
            <a:ext cy="2894674" cx="3859573"/>
          </a:xfrm>
          <a:prstGeom prst="rect">
            <a:avLst/>
          </a:prstGeom>
        </p:spPr>
      </p:pic>
      <p:cxnSp>
        <p:nvCxnSpPr>
          <p:cNvPr id="40" name="Shape 40"/>
          <p:cNvCxnSpPr/>
          <p:nvPr/>
        </p:nvCxnSpPr>
        <p:spPr>
          <a:xfrm rot="10800000">
            <a:off y="2634675" x="4606475"/>
            <a:ext cy="0" cx="2181599"/>
          </a:xfrm>
          <a:prstGeom prst="straightConnector1">
            <a:avLst/>
          </a:prstGeom>
          <a:noFill/>
          <a:ln w="15240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Romanticism is more so about this...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Movement contrary to Enlightenment and Industrialization </a:t>
            </a:r>
          </a:p>
          <a:p>
            <a:pPr rtl="0" lvl="1" indent="-381000" marL="91440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The Enlightenment and Industrialization </a:t>
            </a:r>
            <a:r>
              <a:rPr sz="2400" lang="en"/>
              <a:t>emphasized how man’s reason and logic can improve society</a:t>
            </a:r>
          </a:p>
          <a:p>
            <a:pPr rtl="0" lvl="0" indent="-381000" marL="45720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Romanticism emphasized the importance of the individual, subjectivity, imagination, and expression of emotions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Romanticism</a:t>
            </a:r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Romantics were tired of being oppressed by tyrant rulers.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The time period is simultaneous with the French and American revolutions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Nature imagery is a key element in Romantic literature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Human tyranny cannot control nature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Nature represented peace </a:t>
            </a:r>
          </a:p>
          <a:p>
            <a:pPr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Emotional healing comes from peace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Gothic Literature</a:t>
            </a:r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1200150" x="3205250"/>
            <a:ext cy="3725699" cx="5481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Not about people like this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9" name="Shape 5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00150" x="457200"/>
            <a:ext cy="3725699" cx="2485574"/>
          </a:xfrm>
          <a:prstGeom prst="rect">
            <a:avLst/>
          </a:prstGeom>
        </p:spPr>
      </p:pic>
      <p:cxnSp>
        <p:nvCxnSpPr>
          <p:cNvPr id="60" name="Shape 60"/>
          <p:cNvCxnSpPr/>
          <p:nvPr/>
        </p:nvCxnSpPr>
        <p:spPr>
          <a:xfrm rot="10800000">
            <a:off y="2726925" x="3708850"/>
            <a:ext cy="50399" cx="2290499"/>
          </a:xfrm>
          <a:prstGeom prst="straightConnector1">
            <a:avLst/>
          </a:prstGeom>
          <a:noFill/>
          <a:ln w="22860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Gothic Literature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1200150" x="5907050"/>
            <a:ext cy="3725699" cx="2779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More about settings like this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00150" x="457200"/>
            <a:ext cy="3479149" cx="53015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Elements of a Gothic Novel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1200150" x="457200"/>
            <a:ext cy="3725699" cx="3847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/>
              <a:t>•An atmosphere of mystery and suspense</a:t>
            </a:r>
          </a:p>
          <a:p>
            <a:pPr rtl="0" lv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/>
              <a:t>•Gruesome deaths</a:t>
            </a:r>
          </a:p>
          <a:p>
            <a:pPr rtl="0" lv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/>
              <a:t>•Omens, portents, visions</a:t>
            </a:r>
          </a:p>
          <a:p>
            <a:pPr rtl="0" lvl="0">
              <a:lnSpc>
                <a:spcPct val="115000"/>
              </a:lnSpc>
              <a:spcBef>
                <a:spcPts val="700"/>
              </a:spcBef>
              <a:buNone/>
            </a:pPr>
            <a:r>
              <a:rPr sz="2400" lang="en"/>
              <a:t>•Supernatural or otherwise inexplicable events</a:t>
            </a:r>
          </a:p>
          <a:p>
            <a:pPr rtl="0" lv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/>
              <a:t>•High, even overwrought emotion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74" name="Shape 74"/>
          <p:cNvSpPr txBox="1"/>
          <p:nvPr/>
        </p:nvSpPr>
        <p:spPr>
          <a:xfrm>
            <a:off y="1225050" x="4430300"/>
            <a:ext cy="3700199" cx="4220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chemeClr val="dk1"/>
                </a:solidFill>
              </a:rPr>
              <a:t>•Women in distress</a:t>
            </a:r>
          </a:p>
          <a:p>
            <a:pPr rtl="0" lv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chemeClr val="dk1"/>
                </a:solidFill>
              </a:rPr>
              <a:t>•Women threatened by a powerful, impulsive, tyrannical male</a:t>
            </a:r>
          </a:p>
          <a:p>
            <a:pPr rtl="0" lv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chemeClr val="dk1"/>
                </a:solidFill>
              </a:rPr>
              <a:t>•Metonymy of gloom and horror</a:t>
            </a:r>
          </a:p>
          <a:p>
            <a:pPr rtl="0" lv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chemeClr val="dk1"/>
                </a:solidFill>
              </a:rPr>
              <a:t>•Vocabulary of the gothic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Gothic Literature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Contrary to the Romantics, Gothic writers gave nature the power of destruction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Pathetic fallacy - what do you think would happen in the novel when there is a storm in the background?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Frame Story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/>
              <a:t>A story that exists within another.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rPr sz="2400" lang="en" i="1"/>
              <a:t>Forrest Gump, Slumdog Millionaire, </a:t>
            </a:r>
            <a:r>
              <a:rPr sz="2400" lang="en"/>
              <a:t>and </a:t>
            </a:r>
            <a:r>
              <a:rPr sz="2400" lang="en" i="1"/>
              <a:t>The Notebook </a:t>
            </a:r>
            <a:r>
              <a:rPr sz="2400" lang="en"/>
              <a:t>are popular frame stories.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Forrest narrates many stories from the park bench, then eventually leaves the bench to continue the actual story of the film</a:t>
            </a:r>
          </a:p>
          <a:p>
            <a:pPr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In </a:t>
            </a:r>
            <a:r>
              <a:rPr sz="2400" lang="en" i="1"/>
              <a:t>Slumdog</a:t>
            </a:r>
            <a:r>
              <a:rPr sz="2400" lang="en"/>
              <a:t>, as Jamal gets closer to the million dollar question, he has different stories for why he knows each answer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