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7"/>
  </p:notesMasterIdLst>
  <p:sldIdLst>
    <p:sldId id="256" r:id="rId2"/>
    <p:sldId id="262" r:id="rId3"/>
    <p:sldId id="257"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9" autoAdjust="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0427E6-36E8-49EE-AF38-C508C5BF8276}" type="datetimeFigureOut">
              <a:rPr lang="en-US" smtClean="0"/>
              <a:pPr/>
              <a:t>4/15/2010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089250-E7ED-4EE2-97A5-A3B1DA5449F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089250-E7ED-4EE2-97A5-A3B1DA5449F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B120CD1-42A7-4246-A623-124571E66E06}" type="datetimeFigureOut">
              <a:rPr lang="en-US" smtClean="0"/>
              <a:pPr/>
              <a:t>4/15/2010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CA3C566-C26F-40C4-872B-A7522B8B3B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120CD1-42A7-4246-A623-124571E66E06}" type="datetimeFigureOut">
              <a:rPr lang="en-US" smtClean="0"/>
              <a:pPr/>
              <a:t>4/15/2010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C566-C26F-40C4-872B-A7522B8B3B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120CD1-42A7-4246-A623-124571E66E06}" type="datetimeFigureOut">
              <a:rPr lang="en-US" smtClean="0"/>
              <a:pPr/>
              <a:t>4/15/2010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C566-C26F-40C4-872B-A7522B8B3B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B120CD1-42A7-4246-A623-124571E66E06}" type="datetimeFigureOut">
              <a:rPr lang="en-US" smtClean="0"/>
              <a:pPr/>
              <a:t>4/15/2010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CA3C566-C26F-40C4-872B-A7522B8B3B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B120CD1-42A7-4246-A623-124571E66E06}" type="datetimeFigureOut">
              <a:rPr lang="en-US" smtClean="0"/>
              <a:pPr/>
              <a:t>4/15/2010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CA3C566-C26F-40C4-872B-A7522B8B3B7E}"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B120CD1-42A7-4246-A623-124571E66E06}" type="datetimeFigureOut">
              <a:rPr lang="en-US" smtClean="0"/>
              <a:pPr/>
              <a:t>4/15/2010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CA3C566-C26F-40C4-872B-A7522B8B3B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B120CD1-42A7-4246-A623-124571E66E06}" type="datetimeFigureOut">
              <a:rPr lang="en-US" smtClean="0"/>
              <a:pPr/>
              <a:t>4/15/2010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CA3C566-C26F-40C4-872B-A7522B8B3B7E}"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B120CD1-42A7-4246-A623-124571E66E06}" type="datetimeFigureOut">
              <a:rPr lang="en-US" smtClean="0"/>
              <a:pPr/>
              <a:t>4/15/2010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3C566-C26F-40C4-872B-A7522B8B3B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B120CD1-42A7-4246-A623-124571E66E06}" type="datetimeFigureOut">
              <a:rPr lang="en-US" smtClean="0"/>
              <a:pPr/>
              <a:t>4/15/2010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3C566-C26F-40C4-872B-A7522B8B3B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B120CD1-42A7-4246-A623-124571E66E06}" type="datetimeFigureOut">
              <a:rPr lang="en-US" smtClean="0"/>
              <a:pPr/>
              <a:t>4/15/2010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3C566-C26F-40C4-872B-A7522B8B3B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B120CD1-42A7-4246-A623-124571E66E06}" type="datetimeFigureOut">
              <a:rPr lang="en-US" smtClean="0"/>
              <a:pPr/>
              <a:t>4/15/2010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CA3C566-C26F-40C4-872B-A7522B8B3B7E}"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B120CD1-42A7-4246-A623-124571E66E06}" type="datetimeFigureOut">
              <a:rPr lang="en-US" smtClean="0"/>
              <a:pPr/>
              <a:t>4/15/2010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CA3C566-C26F-40C4-872B-A7522B8B3B7E}"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Art of persuasion</a:t>
            </a:r>
            <a:endParaRPr lang="en-US" dirty="0"/>
          </a:p>
        </p:txBody>
      </p:sp>
      <p:sp>
        <p:nvSpPr>
          <p:cNvPr id="3" name="Subtitle 2"/>
          <p:cNvSpPr>
            <a:spLocks noGrp="1"/>
          </p:cNvSpPr>
          <p:nvPr>
            <p:ph type="subTitle" idx="1"/>
          </p:nvPr>
        </p:nvSpPr>
        <p:spPr/>
        <p:txBody>
          <a:bodyPr/>
          <a:lstStyle/>
          <a:p>
            <a:r>
              <a:rPr lang="en-US" dirty="0" smtClean="0"/>
              <a:t>Techniques &amp; Guidelines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 awareness</a:t>
            </a:r>
            <a:endParaRPr lang="en-US" dirty="0"/>
          </a:p>
        </p:txBody>
      </p:sp>
      <p:sp>
        <p:nvSpPr>
          <p:cNvPr id="3" name="Content Placeholder 2"/>
          <p:cNvSpPr>
            <a:spLocks noGrp="1"/>
          </p:cNvSpPr>
          <p:nvPr>
            <p:ph idx="1"/>
          </p:nvPr>
        </p:nvSpPr>
        <p:spPr/>
        <p:txBody>
          <a:bodyPr>
            <a:normAutofit fontScale="92500"/>
          </a:bodyPr>
          <a:lstStyle/>
          <a:p>
            <a:r>
              <a:rPr lang="en-US" sz="2800" dirty="0" smtClean="0"/>
              <a:t>Know your audience before you start writing</a:t>
            </a:r>
          </a:p>
          <a:p>
            <a:pPr>
              <a:buNone/>
            </a:pPr>
            <a:endParaRPr lang="en-US" sz="1700" dirty="0" smtClean="0"/>
          </a:p>
          <a:p>
            <a:r>
              <a:rPr lang="en-US" sz="2800" dirty="0" smtClean="0"/>
              <a:t>Think about the needs of your reader (audience) so you can give reasons that will persuade him/her </a:t>
            </a:r>
            <a:endParaRPr lang="en-US" sz="2400" dirty="0" smtClean="0"/>
          </a:p>
          <a:p>
            <a:pPr>
              <a:buNone/>
            </a:pPr>
            <a:endParaRPr lang="en-US" sz="1700" dirty="0" smtClean="0"/>
          </a:p>
          <a:p>
            <a:r>
              <a:rPr lang="en-US" sz="2800" dirty="0" smtClean="0"/>
              <a:t>Knowing your audience helps you to decide the following:</a:t>
            </a:r>
          </a:p>
          <a:p>
            <a:pPr marL="865188" lvl="1" indent="-393700"/>
            <a:r>
              <a:rPr lang="en-US" dirty="0" smtClean="0"/>
              <a:t>how to connect with the ideas, knowledge, or beliefs of the person or group</a:t>
            </a:r>
          </a:p>
          <a:p>
            <a:pPr marL="865188" lvl="1" indent="-393700"/>
            <a:r>
              <a:rPr lang="en-US" dirty="0" smtClean="0"/>
              <a:t>what information to include</a:t>
            </a:r>
          </a:p>
          <a:p>
            <a:pPr marL="865188" lvl="1" indent="-393700"/>
            <a:r>
              <a:rPr lang="en-US" dirty="0" smtClean="0"/>
              <a:t>how informal or formal the language should be</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 awareness</a:t>
            </a:r>
            <a:endParaRPr lang="en-US" dirty="0"/>
          </a:p>
        </p:txBody>
      </p:sp>
      <p:sp>
        <p:nvSpPr>
          <p:cNvPr id="3" name="Content Placeholder 2"/>
          <p:cNvSpPr>
            <a:spLocks noGrp="1"/>
          </p:cNvSpPr>
          <p:nvPr>
            <p:ph idx="1"/>
          </p:nvPr>
        </p:nvSpPr>
        <p:spPr/>
        <p:txBody>
          <a:bodyPr>
            <a:normAutofit lnSpcReduction="10000"/>
          </a:bodyPr>
          <a:lstStyle/>
          <a:p>
            <a:r>
              <a:rPr lang="en-US" b="1" dirty="0" smtClean="0"/>
              <a:t>Who is the intended audience here?</a:t>
            </a:r>
          </a:p>
          <a:p>
            <a:pPr>
              <a:buNone/>
            </a:pPr>
            <a:endParaRPr lang="en-US" b="1" dirty="0" smtClean="0"/>
          </a:p>
          <a:p>
            <a:pPr>
              <a:buNone/>
            </a:pPr>
            <a:r>
              <a:rPr lang="en-US" b="1" dirty="0" smtClean="0"/>
              <a:t>Dear Mrs. </a:t>
            </a:r>
            <a:r>
              <a:rPr lang="en-US" b="1" dirty="0" err="1" smtClean="0"/>
              <a:t>Gillingham</a:t>
            </a:r>
            <a:r>
              <a:rPr lang="en-US" b="1" dirty="0" smtClean="0"/>
              <a:t>,</a:t>
            </a:r>
          </a:p>
          <a:p>
            <a:pPr>
              <a:buNone/>
            </a:pPr>
            <a:r>
              <a:rPr lang="en-US" b="1" dirty="0" smtClean="0"/>
              <a:t>	Imagine you were a student, sitting in algebra when your teacher says</a:t>
            </a:r>
            <a:r>
              <a:rPr lang="en-US" dirty="0" smtClean="0"/>
              <a:t>, “Okay, get out your homework.”  You rustle around in your backpack for a while until you realize  -- oh no!  You left your homework at home, perfectly done.</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Persuasive language</a:t>
            </a:r>
            <a:endParaRPr lang="en-US" dirty="0"/>
          </a:p>
        </p:txBody>
      </p:sp>
      <p:sp>
        <p:nvSpPr>
          <p:cNvPr id="3" name="Content Placeholder 2"/>
          <p:cNvSpPr>
            <a:spLocks noGrp="1"/>
          </p:cNvSpPr>
          <p:nvPr>
            <p:ph idx="1"/>
          </p:nvPr>
        </p:nvSpPr>
        <p:spPr>
          <a:xfrm>
            <a:off x="304800" y="1554162"/>
            <a:ext cx="8686800" cy="4999038"/>
          </a:xfrm>
        </p:spPr>
        <p:txBody>
          <a:bodyPr>
            <a:normAutofit/>
          </a:bodyPr>
          <a:lstStyle/>
          <a:p>
            <a:pPr>
              <a:lnSpc>
                <a:spcPct val="90000"/>
              </a:lnSpc>
            </a:pPr>
            <a:r>
              <a:rPr lang="en-US" sz="2800" dirty="0" smtClean="0"/>
              <a:t>Connotation and denotation</a:t>
            </a:r>
          </a:p>
          <a:p>
            <a:pPr lvl="1">
              <a:lnSpc>
                <a:spcPct val="90000"/>
              </a:lnSpc>
            </a:pPr>
            <a:r>
              <a:rPr lang="en-US" sz="2400" dirty="0" smtClean="0"/>
              <a:t>Denotation: the dictionary definition of a word</a:t>
            </a:r>
          </a:p>
          <a:p>
            <a:pPr lvl="1">
              <a:lnSpc>
                <a:spcPct val="90000"/>
              </a:lnSpc>
            </a:pPr>
            <a:r>
              <a:rPr lang="en-US" sz="2400" dirty="0" smtClean="0"/>
              <a:t>Connotation: the thoughts, feelings, or emotions that a word evokes</a:t>
            </a:r>
          </a:p>
          <a:p>
            <a:pPr lvl="1">
              <a:lnSpc>
                <a:spcPct val="90000"/>
              </a:lnSpc>
            </a:pPr>
            <a:endParaRPr lang="en-US" sz="2400" dirty="0" smtClean="0"/>
          </a:p>
          <a:p>
            <a:pPr lvl="1">
              <a:lnSpc>
                <a:spcPct val="90000"/>
              </a:lnSpc>
            </a:pPr>
            <a:r>
              <a:rPr lang="en-US" sz="2400" dirty="0" smtClean="0"/>
              <a:t>Define the following words. Generate connotations. Which words have  positive, neutral, or negative connotations?</a:t>
            </a:r>
          </a:p>
          <a:p>
            <a:pPr lvl="2">
              <a:lnSpc>
                <a:spcPct val="90000"/>
              </a:lnSpc>
            </a:pPr>
            <a:r>
              <a:rPr lang="en-US" sz="2000" dirty="0" smtClean="0"/>
              <a:t>Group, throng, mob</a:t>
            </a:r>
          </a:p>
          <a:p>
            <a:pPr lvl="2">
              <a:lnSpc>
                <a:spcPct val="90000"/>
              </a:lnSpc>
            </a:pPr>
            <a:r>
              <a:rPr lang="en-US" sz="2000" dirty="0" smtClean="0"/>
              <a:t>Thin, skinny, scrawny</a:t>
            </a:r>
          </a:p>
          <a:p>
            <a:pPr lvl="2">
              <a:lnSpc>
                <a:spcPct val="90000"/>
              </a:lnSpc>
            </a:pPr>
            <a:r>
              <a:rPr lang="en-US" sz="2000" dirty="0" smtClean="0"/>
              <a:t>Gentle, benign, harmless</a:t>
            </a:r>
            <a:endParaRPr lang="en-US" sz="2400" dirty="0" smtClean="0"/>
          </a:p>
          <a:p>
            <a:pPr lvl="1">
              <a:lnSpc>
                <a:spcPct val="90000"/>
              </a:lnSpc>
            </a:pPr>
            <a:endParaRPr lang="en-US" sz="2000" dirty="0" smtClean="0"/>
          </a:p>
          <a:p>
            <a:pPr lvl="1">
              <a:lnSpc>
                <a:spcPct val="90000"/>
              </a:lnSpc>
            </a:pPr>
            <a:r>
              <a:rPr lang="en-US" sz="2400" dirty="0" smtClean="0"/>
              <a:t>Why is it important to keep this in mind?</a:t>
            </a:r>
            <a:r>
              <a:rPr lang="en-US" sz="2000" dirty="0" smtClean="0"/>
              <a:t/>
            </a:r>
            <a:br>
              <a:rPr lang="en-US" sz="2000" dirty="0" smtClean="0"/>
            </a:br>
            <a:endParaRPr lang="en-US" sz="2000"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Persuasive language</a:t>
            </a:r>
            <a:endParaRPr lang="en-US" dirty="0"/>
          </a:p>
        </p:txBody>
      </p:sp>
      <p:sp>
        <p:nvSpPr>
          <p:cNvPr id="3" name="Content Placeholder 2"/>
          <p:cNvSpPr>
            <a:spLocks noGrp="1"/>
          </p:cNvSpPr>
          <p:nvPr>
            <p:ph idx="1"/>
          </p:nvPr>
        </p:nvSpPr>
        <p:spPr/>
        <p:txBody>
          <a:bodyPr/>
          <a:lstStyle/>
          <a:p>
            <a:pPr>
              <a:lnSpc>
                <a:spcPct val="90000"/>
              </a:lnSpc>
              <a:buNone/>
            </a:pPr>
            <a:r>
              <a:rPr lang="en-US" sz="2800" dirty="0" smtClean="0"/>
              <a:t>Euphemism</a:t>
            </a:r>
          </a:p>
          <a:p>
            <a:pPr>
              <a:lnSpc>
                <a:spcPct val="90000"/>
              </a:lnSpc>
            </a:pPr>
            <a:r>
              <a:rPr lang="en-US" sz="2800" dirty="0" smtClean="0"/>
              <a:t>A euphemism is the substitution of a mild, indirect, or vague expression for an expression thought of as harsh or blunt. </a:t>
            </a:r>
          </a:p>
          <a:p>
            <a:pPr>
              <a:lnSpc>
                <a:spcPct val="90000"/>
              </a:lnSpc>
              <a:buNone/>
            </a:pPr>
            <a:r>
              <a:rPr lang="en-US" sz="2800" dirty="0" smtClean="0"/>
              <a:t>	</a:t>
            </a:r>
          </a:p>
          <a:p>
            <a:pPr>
              <a:lnSpc>
                <a:spcPct val="90000"/>
              </a:lnSpc>
            </a:pPr>
            <a:r>
              <a:rPr lang="en-US" sz="2800" dirty="0" smtClean="0"/>
              <a:t>Contemplate and generate more euphemistic expressions for each blunt word or expression.</a:t>
            </a:r>
          </a:p>
          <a:p>
            <a:pPr lvl="1">
              <a:lnSpc>
                <a:spcPct val="90000"/>
              </a:lnSpc>
            </a:pPr>
            <a:r>
              <a:rPr lang="en-US" sz="2400" dirty="0" smtClean="0"/>
              <a:t>To die</a:t>
            </a:r>
          </a:p>
          <a:p>
            <a:pPr lvl="1">
              <a:lnSpc>
                <a:spcPct val="90000"/>
              </a:lnSpc>
            </a:pPr>
            <a:r>
              <a:rPr lang="en-US" sz="2400" dirty="0" smtClean="0"/>
              <a:t>Toilet</a:t>
            </a:r>
          </a:p>
          <a:p>
            <a:pPr lvl="1">
              <a:lnSpc>
                <a:spcPct val="90000"/>
              </a:lnSpc>
            </a:pPr>
            <a:r>
              <a:rPr lang="en-US" sz="2400" dirty="0" smtClean="0"/>
              <a:t>Fat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Persuasive language</a:t>
            </a:r>
            <a:endParaRPr lang="en-US" dirty="0"/>
          </a:p>
        </p:txBody>
      </p:sp>
      <p:sp>
        <p:nvSpPr>
          <p:cNvPr id="3" name="Content Placeholder 2"/>
          <p:cNvSpPr>
            <a:spLocks noGrp="1"/>
          </p:cNvSpPr>
          <p:nvPr>
            <p:ph idx="1"/>
          </p:nvPr>
        </p:nvSpPr>
        <p:spPr>
          <a:xfrm>
            <a:off x="304800" y="1554162"/>
            <a:ext cx="8686800" cy="4999038"/>
          </a:xfrm>
        </p:spPr>
        <p:txBody>
          <a:bodyPr>
            <a:normAutofit lnSpcReduction="10000"/>
          </a:bodyPr>
          <a:lstStyle/>
          <a:p>
            <a:pPr>
              <a:lnSpc>
                <a:spcPct val="80000"/>
              </a:lnSpc>
            </a:pPr>
            <a:r>
              <a:rPr lang="en-US" sz="2400" dirty="0" smtClean="0"/>
              <a:t>Choosing just the right words or phrases to use at just the right time with just the right audience.</a:t>
            </a:r>
          </a:p>
          <a:p>
            <a:pPr>
              <a:lnSpc>
                <a:spcPct val="80000"/>
              </a:lnSpc>
              <a:buNone/>
            </a:pPr>
            <a:endParaRPr lang="en-US" sz="2400" dirty="0" smtClean="0"/>
          </a:p>
          <a:p>
            <a:pPr lvl="1">
              <a:lnSpc>
                <a:spcPct val="80000"/>
              </a:lnSpc>
            </a:pPr>
            <a:r>
              <a:rPr lang="en-US" sz="2000" dirty="0" smtClean="0"/>
              <a:t>Strong words trigger strong feelings. </a:t>
            </a:r>
          </a:p>
          <a:p>
            <a:pPr lvl="2">
              <a:lnSpc>
                <a:spcPct val="80000"/>
              </a:lnSpc>
            </a:pPr>
            <a:r>
              <a:rPr lang="en-US" sz="2000" dirty="0" smtClean="0"/>
              <a:t>Seizes</a:t>
            </a:r>
          </a:p>
          <a:p>
            <a:pPr lvl="2">
              <a:lnSpc>
                <a:spcPct val="80000"/>
              </a:lnSpc>
            </a:pPr>
            <a:r>
              <a:rPr lang="en-US" sz="2000" dirty="0" smtClean="0"/>
              <a:t>Snarls</a:t>
            </a:r>
          </a:p>
          <a:p>
            <a:pPr lvl="2">
              <a:lnSpc>
                <a:spcPct val="80000"/>
              </a:lnSpc>
            </a:pPr>
            <a:r>
              <a:rPr lang="en-US" sz="2000" dirty="0" smtClean="0"/>
              <a:t>Dumbstruck</a:t>
            </a:r>
          </a:p>
          <a:p>
            <a:pPr lvl="2">
              <a:lnSpc>
                <a:spcPct val="80000"/>
              </a:lnSpc>
            </a:pPr>
            <a:endParaRPr lang="en-US" sz="2000" dirty="0" smtClean="0"/>
          </a:p>
          <a:p>
            <a:pPr lvl="1">
              <a:lnSpc>
                <a:spcPct val="80000"/>
              </a:lnSpc>
            </a:pPr>
            <a:r>
              <a:rPr lang="en-US" sz="2000" dirty="0" smtClean="0"/>
              <a:t>Effective choice of connotations</a:t>
            </a:r>
          </a:p>
          <a:p>
            <a:pPr lvl="2">
              <a:lnSpc>
                <a:spcPct val="80000"/>
              </a:lnSpc>
            </a:pPr>
            <a:r>
              <a:rPr lang="en-US" sz="2000" dirty="0" smtClean="0"/>
              <a:t>Mean or strict</a:t>
            </a:r>
          </a:p>
          <a:p>
            <a:pPr lvl="2">
              <a:lnSpc>
                <a:spcPct val="80000"/>
              </a:lnSpc>
            </a:pPr>
            <a:r>
              <a:rPr lang="en-US" sz="2000" dirty="0" smtClean="0"/>
              <a:t>Late fee or extended-viewing fee</a:t>
            </a:r>
          </a:p>
          <a:p>
            <a:pPr lvl="2">
              <a:lnSpc>
                <a:spcPct val="80000"/>
              </a:lnSpc>
            </a:pPr>
            <a:r>
              <a:rPr lang="en-US" sz="2000" dirty="0" smtClean="0"/>
              <a:t>Used or pre-owned</a:t>
            </a:r>
          </a:p>
          <a:p>
            <a:pPr lvl="2">
              <a:lnSpc>
                <a:spcPct val="80000"/>
              </a:lnSpc>
            </a:pPr>
            <a:r>
              <a:rPr lang="en-US" sz="2000" dirty="0" smtClean="0"/>
              <a:t>Surge or escalate</a:t>
            </a:r>
          </a:p>
          <a:p>
            <a:pPr lvl="2">
              <a:lnSpc>
                <a:spcPct val="80000"/>
              </a:lnSpc>
            </a:pPr>
            <a:endParaRPr lang="en-US" sz="2000" dirty="0" smtClean="0"/>
          </a:p>
          <a:p>
            <a:pPr lvl="1">
              <a:lnSpc>
                <a:spcPct val="80000"/>
              </a:lnSpc>
            </a:pPr>
            <a:r>
              <a:rPr lang="en-US" sz="2000" dirty="0" smtClean="0"/>
              <a:t>Repeated words or phrases for emphasis</a:t>
            </a:r>
          </a:p>
          <a:p>
            <a:pPr lvl="2">
              <a:lnSpc>
                <a:spcPct val="80000"/>
              </a:lnSpc>
            </a:pPr>
            <a:r>
              <a:rPr lang="en-US" sz="2000" dirty="0" smtClean="0"/>
              <a:t>I have a dream…(Martin Luther King, Jr.)</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Persuasive language</a:t>
            </a:r>
            <a:endParaRPr lang="en-US" dirty="0"/>
          </a:p>
        </p:txBody>
      </p:sp>
      <p:sp>
        <p:nvSpPr>
          <p:cNvPr id="3" name="Content Placeholder 2"/>
          <p:cNvSpPr>
            <a:spLocks noGrp="1"/>
          </p:cNvSpPr>
          <p:nvPr>
            <p:ph idx="1"/>
          </p:nvPr>
        </p:nvSpPr>
        <p:spPr/>
        <p:txBody>
          <a:bodyPr>
            <a:normAutofit lnSpcReduction="10000"/>
          </a:bodyPr>
          <a:lstStyle/>
          <a:p>
            <a:r>
              <a:rPr lang="en-US" dirty="0" smtClean="0"/>
              <a:t>Change the highlighted words to create a stronger reaction.</a:t>
            </a:r>
          </a:p>
          <a:p>
            <a:pPr>
              <a:buNone/>
            </a:pPr>
            <a:endParaRPr lang="en-US" dirty="0" smtClean="0"/>
          </a:p>
          <a:p>
            <a:pPr>
              <a:buNone/>
            </a:pPr>
            <a:r>
              <a:rPr lang="en-US" dirty="0" smtClean="0"/>
              <a:t>		You are a high school student.  Essay in one hand, you </a:t>
            </a:r>
            <a:r>
              <a:rPr lang="en-US" dirty="0" smtClean="0">
                <a:solidFill>
                  <a:srgbClr val="FF0000"/>
                </a:solidFill>
              </a:rPr>
              <a:t>go</a:t>
            </a:r>
            <a:r>
              <a:rPr lang="en-US" dirty="0" smtClean="0"/>
              <a:t> to class.  “I’m done!” You </a:t>
            </a:r>
            <a:r>
              <a:rPr lang="en-US" dirty="0" smtClean="0">
                <a:solidFill>
                  <a:srgbClr val="FF0000"/>
                </a:solidFill>
              </a:rPr>
              <a:t>smile</a:t>
            </a:r>
            <a:r>
              <a:rPr lang="en-US" dirty="0" smtClean="0"/>
              <a:t>.  The teacher </a:t>
            </a:r>
            <a:r>
              <a:rPr lang="en-US" dirty="0" smtClean="0">
                <a:solidFill>
                  <a:srgbClr val="FF0000"/>
                </a:solidFill>
              </a:rPr>
              <a:t>takes</a:t>
            </a:r>
            <a:r>
              <a:rPr lang="en-US" dirty="0" smtClean="0"/>
              <a:t> the essay out of your hands and </a:t>
            </a:r>
            <a:r>
              <a:rPr lang="en-US" dirty="0" smtClean="0">
                <a:solidFill>
                  <a:srgbClr val="FF0000"/>
                </a:solidFill>
              </a:rPr>
              <a:t>throws it away</a:t>
            </a:r>
            <a:r>
              <a:rPr lang="en-US" dirty="0" smtClean="0"/>
              <a:t>.  She </a:t>
            </a:r>
            <a:r>
              <a:rPr lang="en-US" dirty="0" smtClean="0">
                <a:solidFill>
                  <a:srgbClr val="FF0000"/>
                </a:solidFill>
              </a:rPr>
              <a:t>says</a:t>
            </a:r>
            <a:r>
              <a:rPr lang="en-US" dirty="0" smtClean="0"/>
              <a:t>, “It’s a day late!”  You </a:t>
            </a:r>
            <a:r>
              <a:rPr lang="en-US" dirty="0" smtClean="0">
                <a:solidFill>
                  <a:srgbClr val="FF0000"/>
                </a:solidFill>
              </a:rPr>
              <a:t>look</a:t>
            </a:r>
            <a:r>
              <a:rPr lang="en-US" dirty="0" smtClean="0"/>
              <a:t> at your hard work.  The teacher didn’t </a:t>
            </a:r>
            <a:r>
              <a:rPr lang="en-US" dirty="0" smtClean="0">
                <a:solidFill>
                  <a:srgbClr val="FF0000"/>
                </a:solidFill>
              </a:rPr>
              <a:t>look</a:t>
            </a:r>
            <a:r>
              <a:rPr lang="en-US" dirty="0" smtClean="0"/>
              <a:t> at it!  The No Late Homework Rule is </a:t>
            </a:r>
            <a:r>
              <a:rPr lang="en-US" dirty="0" smtClean="0">
                <a:solidFill>
                  <a:srgbClr val="FF0000"/>
                </a:solidFill>
              </a:rPr>
              <a:t>bad</a:t>
            </a:r>
            <a:r>
              <a:rPr lang="en-US" dirty="0" smtClean="0"/>
              <a: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Persuasive strategies</a:t>
            </a:r>
            <a:endParaRPr lang="en-US" dirty="0"/>
          </a:p>
        </p:txBody>
      </p:sp>
      <p:sp>
        <p:nvSpPr>
          <p:cNvPr id="3" name="Content Placeholder 2"/>
          <p:cNvSpPr>
            <a:spLocks noGrp="1"/>
          </p:cNvSpPr>
          <p:nvPr>
            <p:ph sz="half" idx="1"/>
          </p:nvPr>
        </p:nvSpPr>
        <p:spPr/>
        <p:txBody>
          <a:bodyPr/>
          <a:lstStyle/>
          <a:p>
            <a:r>
              <a:rPr lang="en-US" dirty="0" smtClean="0"/>
              <a:t>Logos:</a:t>
            </a:r>
          </a:p>
          <a:p>
            <a:pPr lvl="1"/>
            <a:r>
              <a:rPr lang="en-US" dirty="0" smtClean="0"/>
              <a:t>Facts</a:t>
            </a:r>
          </a:p>
          <a:p>
            <a:pPr lvl="1"/>
            <a:r>
              <a:rPr lang="en-US" dirty="0" smtClean="0"/>
              <a:t>Expert opinions</a:t>
            </a:r>
          </a:p>
          <a:p>
            <a:pPr lvl="1"/>
            <a:r>
              <a:rPr lang="en-US" dirty="0" smtClean="0"/>
              <a:t>Statistics</a:t>
            </a:r>
          </a:p>
          <a:p>
            <a:pPr lvl="1"/>
            <a:r>
              <a:rPr lang="en-US" dirty="0" smtClean="0"/>
              <a:t>Anecdote</a:t>
            </a:r>
          </a:p>
          <a:p>
            <a:pPr lvl="1"/>
            <a:r>
              <a:rPr lang="en-US" dirty="0" smtClean="0"/>
              <a:t>Examples </a:t>
            </a:r>
          </a:p>
          <a:p>
            <a:pPr lvl="1"/>
            <a:r>
              <a:rPr lang="en-US" dirty="0" smtClean="0"/>
              <a:t>Present opposition</a:t>
            </a:r>
            <a:endParaRPr lang="en-US" dirty="0"/>
          </a:p>
        </p:txBody>
      </p:sp>
      <p:sp>
        <p:nvSpPr>
          <p:cNvPr id="4" name="Content Placeholder 3"/>
          <p:cNvSpPr>
            <a:spLocks noGrp="1"/>
          </p:cNvSpPr>
          <p:nvPr>
            <p:ph sz="half" idx="2"/>
          </p:nvPr>
        </p:nvSpPr>
        <p:spPr/>
        <p:txBody>
          <a:bodyPr/>
          <a:lstStyle/>
          <a:p>
            <a:r>
              <a:rPr lang="en-US" dirty="0" smtClean="0"/>
              <a:t>Pathos:</a:t>
            </a:r>
          </a:p>
          <a:p>
            <a:pPr lvl="1"/>
            <a:r>
              <a:rPr lang="en-US" dirty="0" smtClean="0"/>
              <a:t>Personal experience</a:t>
            </a:r>
          </a:p>
          <a:p>
            <a:pPr lvl="1"/>
            <a:r>
              <a:rPr lang="en-US" dirty="0" smtClean="0"/>
              <a:t>Careful word choice</a:t>
            </a:r>
          </a:p>
          <a:p>
            <a:pPr lvl="1">
              <a:buNone/>
            </a:pPr>
            <a:endParaRPr lang="en-US" dirty="0" smtClean="0"/>
          </a:p>
          <a:p>
            <a:r>
              <a:rPr lang="en-US" dirty="0" smtClean="0"/>
              <a:t>Ethos:</a:t>
            </a:r>
          </a:p>
          <a:p>
            <a:pPr lvl="1"/>
            <a:r>
              <a:rPr lang="en-US" dirty="0" smtClean="0"/>
              <a:t>Establish credibility</a:t>
            </a:r>
          </a:p>
          <a:p>
            <a:pPr lvl="1"/>
            <a:r>
              <a:rPr lang="en-US" dirty="0" smtClean="0"/>
              <a:t>Avoid negative words</a:t>
            </a:r>
          </a:p>
        </p:txBody>
      </p:sp>
      <p:pic>
        <p:nvPicPr>
          <p:cNvPr id="4098" name="Picture 2" descr="C:\Users\John\AppData\Local\Microsoft\Windows\Temporary Internet Files\Content.IE5\VRW2EKH3\MCED00050_0000[1].wmf"/>
          <p:cNvPicPr>
            <a:picLocks noChangeAspect="1" noChangeArrowheads="1"/>
          </p:cNvPicPr>
          <p:nvPr/>
        </p:nvPicPr>
        <p:blipFill>
          <a:blip r:embed="rId3" cstate="print"/>
          <a:srcRect/>
          <a:stretch>
            <a:fillRect/>
          </a:stretch>
        </p:blipFill>
        <p:spPr bwMode="auto">
          <a:xfrm>
            <a:off x="2308913" y="4648200"/>
            <a:ext cx="2776771" cy="20574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structure</a:t>
            </a:r>
            <a:endParaRPr lang="en-US" dirty="0"/>
          </a:p>
        </p:txBody>
      </p:sp>
      <p:sp>
        <p:nvSpPr>
          <p:cNvPr id="3" name="Content Placeholder 2"/>
          <p:cNvSpPr>
            <a:spLocks noGrp="1"/>
          </p:cNvSpPr>
          <p:nvPr>
            <p:ph idx="1"/>
          </p:nvPr>
        </p:nvSpPr>
        <p:spPr/>
        <p:txBody>
          <a:bodyPr>
            <a:normAutofit/>
          </a:bodyPr>
          <a:lstStyle/>
          <a:p>
            <a:r>
              <a:rPr lang="en-US" dirty="0" smtClean="0"/>
              <a:t>Persuasive organization is very different from expository organization.</a:t>
            </a:r>
          </a:p>
          <a:p>
            <a:endParaRPr lang="en-US" sz="2000" dirty="0" smtClean="0"/>
          </a:p>
          <a:p>
            <a:r>
              <a:rPr lang="en-US" dirty="0" smtClean="0"/>
              <a:t>The persuasive structures you select depend on the ideas in your paper and your audience.</a:t>
            </a:r>
          </a:p>
          <a:p>
            <a:pPr>
              <a:buNone/>
            </a:pPr>
            <a:endParaRPr lang="en-US" sz="2000" dirty="0" smtClean="0"/>
          </a:p>
          <a:p>
            <a:r>
              <a:rPr lang="en-US" dirty="0" smtClean="0"/>
              <a:t>The organizational structure you select will also affect the way the audience receives your argument.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structure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Order of importance </a:t>
            </a:r>
          </a:p>
          <a:p>
            <a:pPr lvl="1"/>
            <a:r>
              <a:rPr lang="en-US" dirty="0" smtClean="0"/>
              <a:t>Topics are prioritized from most to least or least to most</a:t>
            </a:r>
          </a:p>
          <a:p>
            <a:pPr lvl="1"/>
            <a:endParaRPr lang="en-US" sz="2200" dirty="0" smtClean="0"/>
          </a:p>
          <a:p>
            <a:r>
              <a:rPr lang="en-US" dirty="0" smtClean="0"/>
              <a:t>Causal chain</a:t>
            </a:r>
          </a:p>
          <a:p>
            <a:pPr lvl="1"/>
            <a:r>
              <a:rPr lang="en-US" dirty="0" smtClean="0"/>
              <a:t>A culminating chain of events where one thing leads to the next (snowball or domino effect)</a:t>
            </a:r>
          </a:p>
          <a:p>
            <a:pPr lvl="1"/>
            <a:endParaRPr lang="en-US" sz="2200" dirty="0" smtClean="0"/>
          </a:p>
          <a:p>
            <a:r>
              <a:rPr lang="en-US" dirty="0" smtClean="0"/>
              <a:t>Concession/Rebuttal Organization</a:t>
            </a:r>
          </a:p>
          <a:p>
            <a:pPr lvl="1"/>
            <a:r>
              <a:rPr lang="en-US" dirty="0" smtClean="0"/>
              <a:t>Acknowledging or recognizing the opposing viewpoint</a:t>
            </a:r>
          </a:p>
          <a:p>
            <a:pPr lvl="1"/>
            <a:r>
              <a:rPr lang="en-US" dirty="0" smtClean="0"/>
              <a:t>Conceding something that has some merit</a:t>
            </a:r>
          </a:p>
          <a:p>
            <a:pPr lvl="1"/>
            <a:r>
              <a:rPr lang="en-US" dirty="0" smtClean="0"/>
              <a:t>Then countering with another argument</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structure</a:t>
            </a:r>
            <a:endParaRPr lang="en-US" dirty="0"/>
          </a:p>
        </p:txBody>
      </p:sp>
      <p:sp>
        <p:nvSpPr>
          <p:cNvPr id="3" name="Content Placeholder 2"/>
          <p:cNvSpPr>
            <a:spLocks noGrp="1"/>
          </p:cNvSpPr>
          <p:nvPr>
            <p:ph idx="1"/>
          </p:nvPr>
        </p:nvSpPr>
        <p:spPr>
          <a:xfrm>
            <a:off x="304800" y="1554162"/>
            <a:ext cx="8686800" cy="5075238"/>
          </a:xfrm>
        </p:spPr>
        <p:txBody>
          <a:bodyPr>
            <a:normAutofit lnSpcReduction="10000"/>
          </a:bodyPr>
          <a:lstStyle/>
          <a:p>
            <a:pPr>
              <a:lnSpc>
                <a:spcPct val="80000"/>
              </a:lnSpc>
            </a:pPr>
            <a:r>
              <a:rPr lang="en-US" sz="2800" dirty="0" smtClean="0"/>
              <a:t>Cause/effect</a:t>
            </a:r>
          </a:p>
          <a:p>
            <a:pPr lvl="1">
              <a:lnSpc>
                <a:spcPct val="80000"/>
              </a:lnSpc>
            </a:pPr>
            <a:r>
              <a:rPr lang="en-US" sz="2400" dirty="0" smtClean="0"/>
              <a:t>Explain why something happened, and what came about as a result</a:t>
            </a:r>
          </a:p>
          <a:p>
            <a:pPr lvl="1">
              <a:lnSpc>
                <a:spcPct val="80000"/>
              </a:lnSpc>
            </a:pPr>
            <a:endParaRPr lang="en-US" sz="1800" dirty="0" smtClean="0"/>
          </a:p>
          <a:p>
            <a:pPr>
              <a:lnSpc>
                <a:spcPct val="80000"/>
              </a:lnSpc>
            </a:pPr>
            <a:r>
              <a:rPr lang="en-US" sz="2800" dirty="0" smtClean="0"/>
              <a:t>Problem/solution</a:t>
            </a:r>
          </a:p>
          <a:p>
            <a:pPr lvl="1">
              <a:lnSpc>
                <a:spcPct val="80000"/>
              </a:lnSpc>
            </a:pPr>
            <a:r>
              <a:rPr lang="en-US" sz="2400" dirty="0" smtClean="0"/>
              <a:t>Explain the problem or issue, and suggest how it can be solved</a:t>
            </a:r>
          </a:p>
          <a:p>
            <a:pPr lvl="1">
              <a:lnSpc>
                <a:spcPct val="80000"/>
              </a:lnSpc>
            </a:pPr>
            <a:endParaRPr lang="en-US" sz="1800" dirty="0" smtClean="0"/>
          </a:p>
          <a:p>
            <a:pPr>
              <a:lnSpc>
                <a:spcPct val="80000"/>
              </a:lnSpc>
            </a:pPr>
            <a:r>
              <a:rPr lang="en-US" sz="2800" dirty="0" smtClean="0"/>
              <a:t>Definition</a:t>
            </a:r>
          </a:p>
          <a:p>
            <a:pPr lvl="1">
              <a:lnSpc>
                <a:spcPct val="80000"/>
              </a:lnSpc>
            </a:pPr>
            <a:r>
              <a:rPr lang="en-US" sz="2400" dirty="0" smtClean="0"/>
              <a:t>Define the elements of a concept, and explain how, or whether or not, your definition fits</a:t>
            </a:r>
          </a:p>
          <a:p>
            <a:pPr lvl="1">
              <a:lnSpc>
                <a:spcPct val="80000"/>
              </a:lnSpc>
            </a:pPr>
            <a:endParaRPr lang="en-US" sz="1800" dirty="0" smtClean="0"/>
          </a:p>
          <a:p>
            <a:pPr>
              <a:lnSpc>
                <a:spcPct val="80000"/>
              </a:lnSpc>
            </a:pPr>
            <a:r>
              <a:rPr lang="en-US" sz="2800" dirty="0" smtClean="0"/>
              <a:t>Combination</a:t>
            </a:r>
          </a:p>
          <a:p>
            <a:pPr lvl="1">
              <a:lnSpc>
                <a:spcPct val="80000"/>
              </a:lnSpc>
            </a:pPr>
            <a:r>
              <a:rPr lang="en-US" sz="2400" dirty="0" smtClean="0"/>
              <a:t>Effective papers often use a combination of several structures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this…</a:t>
            </a:r>
            <a:endParaRPr lang="en-US" dirty="0"/>
          </a:p>
        </p:txBody>
      </p:sp>
      <p:sp>
        <p:nvSpPr>
          <p:cNvPr id="3" name="Content Placeholder 2"/>
          <p:cNvSpPr>
            <a:spLocks noGrp="1"/>
          </p:cNvSpPr>
          <p:nvPr>
            <p:ph idx="1"/>
          </p:nvPr>
        </p:nvSpPr>
        <p:spPr/>
        <p:txBody>
          <a:bodyPr>
            <a:normAutofit/>
          </a:bodyPr>
          <a:lstStyle/>
          <a:p>
            <a:r>
              <a:rPr lang="en-US" dirty="0" smtClean="0"/>
              <a:t>What persuades you?</a:t>
            </a:r>
          </a:p>
          <a:p>
            <a:pPr>
              <a:buNone/>
            </a:pPr>
            <a:endParaRPr lang="en-US" sz="2000" dirty="0" smtClean="0"/>
          </a:p>
          <a:p>
            <a:r>
              <a:rPr lang="en-US" dirty="0" smtClean="0"/>
              <a:t>Why do you decide to go along with something?</a:t>
            </a:r>
          </a:p>
          <a:p>
            <a:pPr>
              <a:buNone/>
            </a:pPr>
            <a:endParaRPr lang="en-US" sz="2000" dirty="0" smtClean="0"/>
          </a:p>
          <a:p>
            <a:r>
              <a:rPr lang="en-US" dirty="0" smtClean="0"/>
              <a:t>How do you convince others to go along with you?</a:t>
            </a:r>
          </a:p>
          <a:p>
            <a:endParaRPr lang="en-US" sz="2000" dirty="0" smtClean="0"/>
          </a:p>
          <a:p>
            <a:r>
              <a:rPr lang="en-US" dirty="0" smtClean="0"/>
              <a:t>How persuasive are you?</a:t>
            </a:r>
          </a:p>
          <a:p>
            <a:endParaRPr lang="en-US" dirty="0"/>
          </a:p>
        </p:txBody>
      </p:sp>
      <p:pic>
        <p:nvPicPr>
          <p:cNvPr id="3075" name="Picture 3" descr="C:\Users\John\AppData\Local\Microsoft\Windows\Temporary Internet Files\Content.IE5\VRW2EKH3\MCj04419020000[1].wmf"/>
          <p:cNvPicPr>
            <a:picLocks noChangeAspect="1" noChangeArrowheads="1"/>
          </p:cNvPicPr>
          <p:nvPr/>
        </p:nvPicPr>
        <p:blipFill>
          <a:blip r:embed="rId3" cstate="print"/>
          <a:srcRect/>
          <a:stretch>
            <a:fillRect/>
          </a:stretch>
        </p:blipFill>
        <p:spPr bwMode="auto">
          <a:xfrm>
            <a:off x="6096000" y="4114800"/>
            <a:ext cx="2166988" cy="24384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importance</a:t>
            </a:r>
            <a:endParaRPr lang="en-US" dirty="0"/>
          </a:p>
        </p:txBody>
      </p:sp>
      <p:sp>
        <p:nvSpPr>
          <p:cNvPr id="3" name="Content Placeholder 2"/>
          <p:cNvSpPr>
            <a:spLocks noGrp="1"/>
          </p:cNvSpPr>
          <p:nvPr>
            <p:ph idx="1"/>
          </p:nvPr>
        </p:nvSpPr>
        <p:spPr>
          <a:xfrm>
            <a:off x="304800" y="1554162"/>
            <a:ext cx="8686800" cy="5151438"/>
          </a:xfrm>
        </p:spPr>
        <p:txBody>
          <a:bodyPr>
            <a:normAutofit/>
          </a:bodyPr>
          <a:lstStyle/>
          <a:p>
            <a:pPr>
              <a:buNone/>
            </a:pPr>
            <a:r>
              <a:rPr lang="en-US" sz="2400" dirty="0" smtClean="0"/>
              <a:t>		Homework should be abolished because students are too busy after school to make up for what teachers can’t seem to find time to teach during the day. Some students are athletes or participate in club activities while many students spend their after-school time working. These young adults don’t have time to re-work algebra problems! If you’re a successful athlete, you may be lucky enough to get money to go to college – that’s more important than recopying an essay! Clubs may serve as practice for the work force. But what really counts in a teen’s life would be to work in order to live, help out the family by taking care of siblings, or save money for college. In the face of these responsibilities or chances to improve life, what student would instead choose to review history notes?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Causal chain</a:t>
            </a:r>
            <a:endParaRPr lang="en-US" dirty="0"/>
          </a:p>
        </p:txBody>
      </p:sp>
      <p:sp>
        <p:nvSpPr>
          <p:cNvPr id="3" name="Content Placeholder 2"/>
          <p:cNvSpPr>
            <a:spLocks noGrp="1"/>
          </p:cNvSpPr>
          <p:nvPr>
            <p:ph idx="1"/>
          </p:nvPr>
        </p:nvSpPr>
        <p:spPr>
          <a:xfrm>
            <a:off x="304800" y="1554162"/>
            <a:ext cx="8686800" cy="5075238"/>
          </a:xfrm>
        </p:spPr>
        <p:txBody>
          <a:bodyPr>
            <a:normAutofit fontScale="85000" lnSpcReduction="10000"/>
          </a:bodyPr>
          <a:lstStyle/>
          <a:p>
            <a:pPr>
              <a:buNone/>
            </a:pPr>
            <a:r>
              <a:rPr lang="en-US" dirty="0" smtClean="0"/>
              <a:t>		For me school starts at 7:30, which means I need to leave my house at 7:00 or 7:05.  But for other students who ride the bus they must be ready far earlier than that. I see people half asleep standing outside waiting for that big yellow bus to take them to a long, tiring day at school. I think if school started later it would put many people at ease.  Even if you get that extra half an hour of sleep, it can do wonders. You won’t be tired for that first period test, you won’t have to take that nap second period and miss your history notes, and you won’t miss breakfast and have to spend class time counting down the minutes to lunch. Many things would be so much better if school started later.</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Concession/rebuttal</a:t>
            </a:r>
            <a:endParaRPr lang="en-US" dirty="0"/>
          </a:p>
        </p:txBody>
      </p:sp>
      <p:sp>
        <p:nvSpPr>
          <p:cNvPr id="3" name="Content Placeholder 2"/>
          <p:cNvSpPr>
            <a:spLocks noGrp="1"/>
          </p:cNvSpPr>
          <p:nvPr>
            <p:ph idx="1"/>
          </p:nvPr>
        </p:nvSpPr>
        <p:spPr>
          <a:xfrm>
            <a:off x="304800" y="1554162"/>
            <a:ext cx="8686800" cy="5303838"/>
          </a:xfrm>
        </p:spPr>
        <p:txBody>
          <a:bodyPr>
            <a:normAutofit fontScale="70000" lnSpcReduction="20000"/>
          </a:bodyPr>
          <a:lstStyle/>
          <a:p>
            <a:pPr>
              <a:buNone/>
            </a:pPr>
            <a:r>
              <a:rPr lang="en-US" sz="3400" dirty="0" smtClean="0"/>
              <a:t>		There is nothing more important to students than the ability to express their unique sense of self. Whether it’s grunge, </a:t>
            </a:r>
            <a:r>
              <a:rPr lang="en-US" sz="3400" dirty="0" err="1" smtClean="0"/>
              <a:t>goth</a:t>
            </a:r>
            <a:r>
              <a:rPr lang="en-US" sz="3400" dirty="0" smtClean="0"/>
              <a:t>, or glam, each student at our high school is a person whose voice must be heard. Dress codes would turn us all into a bland, uniform mass of white and navy. Having a school dress code might improve discipline, which might be true in schools where students fight over shoes, but enforcing a dress code will cause student rebellion, generating even more discipline issues than we have now. Some say a dress code will reduce the numbers of cliques in school, but students will adapt and find new ways to express themselves. Hairstyles, piercings, and tattoos will not just prove which group the student belongs to, but will make students even more of a discipline problem when the tattoos permanently express youth distress. We are still individuals and should be allowed to express ourselves, and allowed our civil rights. Students must never be forced to wear uniforms at the school board’s wishes.</a:t>
            </a:r>
          </a:p>
          <a:p>
            <a:pPr>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Cause/effect</a:t>
            </a:r>
            <a:endParaRPr lang="en-US" dirty="0"/>
          </a:p>
        </p:txBody>
      </p:sp>
      <p:sp>
        <p:nvSpPr>
          <p:cNvPr id="3" name="Content Placeholder 2"/>
          <p:cNvSpPr>
            <a:spLocks noGrp="1"/>
          </p:cNvSpPr>
          <p:nvPr>
            <p:ph idx="1"/>
          </p:nvPr>
        </p:nvSpPr>
        <p:spPr>
          <a:xfrm>
            <a:off x="304800" y="1554162"/>
            <a:ext cx="8686800" cy="5303838"/>
          </a:xfrm>
        </p:spPr>
        <p:txBody>
          <a:bodyPr>
            <a:normAutofit fontScale="92500"/>
          </a:bodyPr>
          <a:lstStyle/>
          <a:p>
            <a:pPr>
              <a:buNone/>
            </a:pPr>
            <a:r>
              <a:rPr lang="en-US" dirty="0" smtClean="0"/>
              <a:t>		Just stay home. The unexcused absence policy at our school is ineffective and needs to be changed. Currently, this policy actually encourages misbehaving. If students skip class, they get one hour of detention. If they then fail to report to detention for three days in a row, they receive one day of at-home suspension. Therefore, this policy punishes a student who skips class by letting them stay home. This actually gives the student more time away from school – just what the school doesn’t want.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Problem/solution</a:t>
            </a:r>
            <a:endParaRPr lang="en-US" dirty="0"/>
          </a:p>
        </p:txBody>
      </p:sp>
      <p:sp>
        <p:nvSpPr>
          <p:cNvPr id="3" name="Content Placeholder 2"/>
          <p:cNvSpPr>
            <a:spLocks noGrp="1"/>
          </p:cNvSpPr>
          <p:nvPr>
            <p:ph idx="1"/>
          </p:nvPr>
        </p:nvSpPr>
        <p:spPr>
          <a:xfrm>
            <a:off x="304800" y="1554162"/>
            <a:ext cx="8686800" cy="5303838"/>
          </a:xfrm>
        </p:spPr>
        <p:txBody>
          <a:bodyPr>
            <a:normAutofit fontScale="85000" lnSpcReduction="10000"/>
          </a:bodyPr>
          <a:lstStyle/>
          <a:p>
            <a:pPr>
              <a:buNone/>
            </a:pPr>
            <a:r>
              <a:rPr lang="en-US" dirty="0" smtClean="0"/>
              <a:t>		</a:t>
            </a:r>
            <a:r>
              <a:rPr lang="en-US" sz="3100" dirty="0" smtClean="0"/>
              <a:t>Because the world dumps tons of garbage and waste onto the planet every day, recycling should become the law. The real problem is that every week, each family of four generates enough trash to fill two 32 gallon garbage cans. This happens because people are lazy, have busy lives, and buy products with excessive packaging. If people knew there was an immediate consequence for this waste, they would be more inclined to recycle. We must acknowledge that no one likes to pay a fine or have the government tell them what to do, but if recycling were required, we could reduce the amount of trash produced by at least 50%. The best solution to curbing pollution is to enforce recycling by law.</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a:xfrm>
            <a:off x="304800" y="1554162"/>
            <a:ext cx="8686800" cy="5303838"/>
          </a:xfrm>
        </p:spPr>
        <p:txBody>
          <a:bodyPr>
            <a:normAutofit fontScale="92500" lnSpcReduction="20000"/>
          </a:bodyPr>
          <a:lstStyle/>
          <a:p>
            <a:pPr>
              <a:buNone/>
            </a:pPr>
            <a:r>
              <a:rPr lang="en-US" dirty="0" smtClean="0"/>
              <a:t>		</a:t>
            </a:r>
            <a:r>
              <a:rPr lang="en-US" sz="2900" dirty="0" smtClean="0"/>
              <a:t>Just because the food gets to your table quickly, this doesn’t mean that the breakfast café down the street is a fast food restaurant. If there is a waitress or a waiter, you know you’re not in a fast food restaurant. If there’s a menu on the table and not on a display over the cash register, then you’re not eating fast food. When you eat with a plate and utensils, you pay for your meal after you eat, and are expected to tip the server, then you’re not at a fast food restaurant. The meal may be greasy, quick, and cheap, but that’s not enough to tell you that where you are is a fast food restaurant. The key elements of fast food meals are pre-paid, packaged, served perfunctorily without wait-staff, and selected from a sign over the cashier’s head.</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Persuasive writing</a:t>
            </a:r>
            <a:endParaRPr lang="en-US" dirty="0"/>
          </a:p>
        </p:txBody>
      </p:sp>
      <p:sp>
        <p:nvSpPr>
          <p:cNvPr id="3" name="Content Placeholder 2"/>
          <p:cNvSpPr>
            <a:spLocks noGrp="1"/>
          </p:cNvSpPr>
          <p:nvPr>
            <p:ph idx="1"/>
          </p:nvPr>
        </p:nvSpPr>
        <p:spPr/>
        <p:txBody>
          <a:bodyPr>
            <a:normAutofit/>
          </a:bodyPr>
          <a:lstStyle/>
          <a:p>
            <a:pPr lvl="1">
              <a:lnSpc>
                <a:spcPct val="80000"/>
              </a:lnSpc>
            </a:pPr>
            <a:r>
              <a:rPr lang="en-US" sz="2400" dirty="0" smtClean="0"/>
              <a:t>has a clear and focused position</a:t>
            </a:r>
          </a:p>
          <a:p>
            <a:pPr lvl="1">
              <a:lnSpc>
                <a:spcPct val="80000"/>
              </a:lnSpc>
            </a:pPr>
            <a:r>
              <a:rPr lang="en-US" sz="2400" dirty="0" smtClean="0"/>
              <a:t>has more than one supporting argument</a:t>
            </a:r>
          </a:p>
          <a:p>
            <a:pPr lvl="1">
              <a:lnSpc>
                <a:spcPct val="80000"/>
              </a:lnSpc>
            </a:pPr>
            <a:r>
              <a:rPr lang="en-US" sz="2400" dirty="0" smtClean="0"/>
              <a:t>uses reasons, specific details, examples, anecdotes, facts, and/or statistics to support arguments</a:t>
            </a:r>
          </a:p>
          <a:p>
            <a:pPr lvl="1">
              <a:lnSpc>
                <a:spcPct val="80000"/>
              </a:lnSpc>
            </a:pPr>
            <a:r>
              <a:rPr lang="en-US" sz="2400" dirty="0" smtClean="0"/>
              <a:t>is organized and structured</a:t>
            </a:r>
          </a:p>
          <a:p>
            <a:pPr lvl="1">
              <a:lnSpc>
                <a:spcPct val="80000"/>
              </a:lnSpc>
            </a:pPr>
            <a:r>
              <a:rPr lang="en-US" sz="2400" dirty="0" smtClean="0"/>
              <a:t>anticipates and refutes the opposing position</a:t>
            </a:r>
          </a:p>
          <a:p>
            <a:pPr lvl="1">
              <a:lnSpc>
                <a:spcPct val="80000"/>
              </a:lnSpc>
            </a:pPr>
            <a:r>
              <a:rPr lang="en-US" sz="2400" dirty="0" smtClean="0"/>
              <a:t>begins with an opening, including a thesis, and ends with an effective persuasive conclusion</a:t>
            </a:r>
          </a:p>
          <a:p>
            <a:pPr lvl="1">
              <a:lnSpc>
                <a:spcPct val="80000"/>
              </a:lnSpc>
            </a:pPr>
            <a:r>
              <a:rPr lang="en-US" sz="2400" dirty="0" smtClean="0"/>
              <a:t>uses transitions to connect position, arguments, and evidence</a:t>
            </a:r>
          </a:p>
          <a:p>
            <a:pPr lvl="1">
              <a:lnSpc>
                <a:spcPct val="80000"/>
              </a:lnSpc>
            </a:pPr>
            <a:r>
              <a:rPr lang="en-US" sz="2400" dirty="0" smtClean="0"/>
              <a:t>shows commitment to position by writing for specific audience</a:t>
            </a:r>
          </a:p>
          <a:p>
            <a:pPr lvl="1">
              <a:lnSpc>
                <a:spcPct val="80000"/>
              </a:lnSpc>
            </a:pPr>
            <a:r>
              <a:rPr lang="en-US" sz="2400" dirty="0" smtClean="0"/>
              <a:t>compels reader to support position</a:t>
            </a:r>
            <a:endParaRPr lang="en-US" sz="2400" dirty="0" smtClean="0">
              <a:sym typeface="Wingdings" pitchFamily="2" charset="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Persuasive writing</a:t>
            </a:r>
            <a:endParaRPr lang="en-US" dirty="0"/>
          </a:p>
        </p:txBody>
      </p:sp>
      <p:sp>
        <p:nvSpPr>
          <p:cNvPr id="3" name="Content Placeholder 2"/>
          <p:cNvSpPr>
            <a:spLocks noGrp="1"/>
          </p:cNvSpPr>
          <p:nvPr>
            <p:ph idx="1"/>
          </p:nvPr>
        </p:nvSpPr>
        <p:spPr/>
        <p:txBody>
          <a:bodyPr/>
          <a:lstStyle/>
          <a:p>
            <a:r>
              <a:rPr lang="en-US" dirty="0" smtClean="0"/>
              <a:t>Definition:</a:t>
            </a:r>
          </a:p>
          <a:p>
            <a:pPr>
              <a:buNone/>
            </a:pPr>
            <a:endParaRPr lang="en-US" sz="1800" dirty="0" smtClean="0"/>
          </a:p>
          <a:p>
            <a:pPr>
              <a:buNone/>
            </a:pPr>
            <a:r>
              <a:rPr lang="en-US" dirty="0" smtClean="0"/>
              <a:t>	In persuasive writing, a writer takes a position FOR or AGAINST an issue and writes to convince the reader to believe or do something.</a:t>
            </a:r>
          </a:p>
          <a:p>
            <a:pPr>
              <a:buNone/>
            </a:pPr>
            <a:endParaRPr lang="en-US" dirty="0" smtClean="0"/>
          </a:p>
        </p:txBody>
      </p:sp>
      <p:pic>
        <p:nvPicPr>
          <p:cNvPr id="1027" name="Picture 3" descr="C:\Users\John\AppData\Local\Microsoft\Windows\Temporary Internet Files\Content.IE5\VRW2EKH3\MCj04404280000[1].wmf"/>
          <p:cNvPicPr>
            <a:picLocks noChangeAspect="1" noChangeArrowheads="1"/>
          </p:cNvPicPr>
          <p:nvPr/>
        </p:nvPicPr>
        <p:blipFill>
          <a:blip r:embed="rId3" cstate="print"/>
          <a:srcRect/>
          <a:stretch>
            <a:fillRect/>
          </a:stretch>
        </p:blipFill>
        <p:spPr bwMode="auto">
          <a:xfrm>
            <a:off x="2667000" y="4114800"/>
            <a:ext cx="3657600" cy="2590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Persuasive writing</a:t>
            </a:r>
            <a:endParaRPr lang="en-US" dirty="0"/>
          </a:p>
        </p:txBody>
      </p:sp>
      <p:sp>
        <p:nvSpPr>
          <p:cNvPr id="3" name="Content Placeholder 2"/>
          <p:cNvSpPr>
            <a:spLocks noGrp="1"/>
          </p:cNvSpPr>
          <p:nvPr>
            <p:ph sz="half" idx="1"/>
          </p:nvPr>
        </p:nvSpPr>
        <p:spPr/>
        <p:txBody>
          <a:bodyPr/>
          <a:lstStyle/>
          <a:p>
            <a:pPr>
              <a:lnSpc>
                <a:spcPct val="80000"/>
              </a:lnSpc>
            </a:pPr>
            <a:r>
              <a:rPr lang="en-US" dirty="0" smtClean="0"/>
              <a:t>Clear position</a:t>
            </a:r>
          </a:p>
          <a:p>
            <a:pPr>
              <a:lnSpc>
                <a:spcPct val="80000"/>
              </a:lnSpc>
            </a:pPr>
            <a:r>
              <a:rPr lang="en-US" dirty="0" smtClean="0"/>
              <a:t>Audience awareness</a:t>
            </a:r>
          </a:p>
          <a:p>
            <a:pPr>
              <a:lnSpc>
                <a:spcPct val="80000"/>
              </a:lnSpc>
            </a:pPr>
            <a:r>
              <a:rPr lang="en-US" dirty="0" smtClean="0"/>
              <a:t>Persuasive language</a:t>
            </a:r>
          </a:p>
          <a:p>
            <a:pPr lvl="1">
              <a:lnSpc>
                <a:spcPct val="80000"/>
              </a:lnSpc>
            </a:pPr>
            <a:r>
              <a:rPr lang="en-US" dirty="0" smtClean="0"/>
              <a:t>Rhetorical questions</a:t>
            </a:r>
          </a:p>
          <a:p>
            <a:pPr lvl="1">
              <a:lnSpc>
                <a:spcPct val="80000"/>
              </a:lnSpc>
            </a:pPr>
            <a:r>
              <a:rPr lang="en-US" dirty="0" smtClean="0"/>
              <a:t>Semantics</a:t>
            </a:r>
          </a:p>
          <a:p>
            <a:pPr lvl="1">
              <a:lnSpc>
                <a:spcPct val="80000"/>
              </a:lnSpc>
            </a:pPr>
            <a:r>
              <a:rPr lang="en-US" dirty="0" smtClean="0"/>
              <a:t>Euphemism</a:t>
            </a:r>
          </a:p>
          <a:p>
            <a:pPr>
              <a:lnSpc>
                <a:spcPct val="80000"/>
              </a:lnSpc>
            </a:pPr>
            <a:r>
              <a:rPr lang="en-US" dirty="0" smtClean="0"/>
              <a:t>Persuasive strategies</a:t>
            </a:r>
          </a:p>
          <a:p>
            <a:pPr lvl="1">
              <a:lnSpc>
                <a:spcPct val="80000"/>
              </a:lnSpc>
            </a:pPr>
            <a:r>
              <a:rPr lang="en-US" dirty="0" smtClean="0"/>
              <a:t>Inclusion of statistics</a:t>
            </a:r>
          </a:p>
          <a:p>
            <a:pPr lvl="1">
              <a:lnSpc>
                <a:spcPct val="80000"/>
              </a:lnSpc>
            </a:pPr>
            <a:r>
              <a:rPr lang="en-US" dirty="0" smtClean="0"/>
              <a:t>Expert testimony </a:t>
            </a:r>
            <a:endParaRPr lang="en-US" sz="2000" dirty="0" smtClean="0"/>
          </a:p>
          <a:p>
            <a:pPr>
              <a:buNone/>
            </a:pPr>
            <a:endParaRPr lang="en-US" dirty="0"/>
          </a:p>
        </p:txBody>
      </p:sp>
      <p:sp>
        <p:nvSpPr>
          <p:cNvPr id="4" name="Content Placeholder 3"/>
          <p:cNvSpPr>
            <a:spLocks noGrp="1"/>
          </p:cNvSpPr>
          <p:nvPr>
            <p:ph sz="half" idx="2"/>
          </p:nvPr>
        </p:nvSpPr>
        <p:spPr/>
        <p:txBody>
          <a:bodyPr/>
          <a:lstStyle/>
          <a:p>
            <a:pPr>
              <a:lnSpc>
                <a:spcPct val="90000"/>
              </a:lnSpc>
            </a:pPr>
            <a:r>
              <a:rPr lang="en-US" dirty="0" smtClean="0"/>
              <a:t>Organizational Structures</a:t>
            </a:r>
          </a:p>
          <a:p>
            <a:pPr lvl="1">
              <a:lnSpc>
                <a:spcPct val="90000"/>
              </a:lnSpc>
            </a:pPr>
            <a:r>
              <a:rPr lang="en-US" dirty="0" smtClean="0"/>
              <a:t>Order of Importance</a:t>
            </a:r>
          </a:p>
          <a:p>
            <a:pPr lvl="1">
              <a:lnSpc>
                <a:spcPct val="90000"/>
              </a:lnSpc>
            </a:pPr>
            <a:r>
              <a:rPr lang="en-US" dirty="0" smtClean="0"/>
              <a:t>Causal Chain</a:t>
            </a:r>
          </a:p>
          <a:p>
            <a:pPr lvl="1">
              <a:lnSpc>
                <a:spcPct val="90000"/>
              </a:lnSpc>
            </a:pPr>
            <a:r>
              <a:rPr lang="en-US" dirty="0" smtClean="0"/>
              <a:t>Concession/Rebuttal</a:t>
            </a:r>
          </a:p>
          <a:p>
            <a:pPr lvl="1">
              <a:lnSpc>
                <a:spcPct val="90000"/>
              </a:lnSpc>
            </a:pPr>
            <a:r>
              <a:rPr lang="en-US" dirty="0" smtClean="0"/>
              <a:t>Cause and Effect</a:t>
            </a:r>
          </a:p>
          <a:p>
            <a:pPr lvl="1">
              <a:lnSpc>
                <a:spcPct val="90000"/>
              </a:lnSpc>
            </a:pPr>
            <a:r>
              <a:rPr lang="en-US" dirty="0" smtClean="0"/>
              <a:t>Problem/Solution</a:t>
            </a:r>
          </a:p>
          <a:p>
            <a:pPr lvl="1">
              <a:lnSpc>
                <a:spcPct val="90000"/>
              </a:lnSpc>
            </a:pPr>
            <a:r>
              <a:rPr lang="en-US" dirty="0" smtClean="0"/>
              <a:t>Definition</a:t>
            </a:r>
          </a:p>
          <a:p>
            <a:pPr lvl="1">
              <a:lnSpc>
                <a:spcPct val="90000"/>
              </a:lnSpc>
            </a:pPr>
            <a:r>
              <a:rPr lang="en-US" dirty="0" smtClean="0"/>
              <a:t>Combination of several structures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 of persuasion</a:t>
            </a:r>
            <a:endParaRPr lang="en-US" dirty="0"/>
          </a:p>
        </p:txBody>
      </p:sp>
      <p:sp>
        <p:nvSpPr>
          <p:cNvPr id="3" name="Content Placeholder 2"/>
          <p:cNvSpPr>
            <a:spLocks noGrp="1"/>
          </p:cNvSpPr>
          <p:nvPr>
            <p:ph idx="1"/>
          </p:nvPr>
        </p:nvSpPr>
        <p:spPr/>
        <p:txBody>
          <a:bodyPr/>
          <a:lstStyle/>
          <a:p>
            <a:pPr lvl="1"/>
            <a:r>
              <a:rPr lang="en-US" dirty="0" smtClean="0"/>
              <a:t>Support a cause</a:t>
            </a:r>
          </a:p>
          <a:p>
            <a:pPr lvl="1"/>
            <a:r>
              <a:rPr lang="en-US" dirty="0" smtClean="0"/>
              <a:t>Urge people to action</a:t>
            </a:r>
          </a:p>
          <a:p>
            <a:pPr lvl="1"/>
            <a:r>
              <a:rPr lang="en-US" dirty="0" smtClean="0"/>
              <a:t>Promote change</a:t>
            </a:r>
          </a:p>
          <a:p>
            <a:pPr lvl="1"/>
            <a:r>
              <a:rPr lang="en-US" dirty="0" smtClean="0"/>
              <a:t>Refute a theory</a:t>
            </a:r>
          </a:p>
          <a:p>
            <a:pPr lvl="1"/>
            <a:r>
              <a:rPr lang="en-US" dirty="0" smtClean="0"/>
              <a:t>Arouse sympathy</a:t>
            </a:r>
          </a:p>
          <a:p>
            <a:pPr lvl="1"/>
            <a:r>
              <a:rPr lang="en-US" dirty="0" smtClean="0"/>
              <a:t>Stimulate interest</a:t>
            </a:r>
          </a:p>
          <a:p>
            <a:pPr lvl="1"/>
            <a:r>
              <a:rPr lang="en-US" dirty="0" smtClean="0"/>
              <a:t>Win agreement</a:t>
            </a:r>
          </a:p>
          <a:p>
            <a:pPr lvl="1"/>
            <a:r>
              <a:rPr lang="en-US" dirty="0" smtClean="0"/>
              <a:t>Solve a problem</a:t>
            </a:r>
          </a:p>
          <a:p>
            <a:endParaRPr lang="en-US" dirty="0"/>
          </a:p>
        </p:txBody>
      </p:sp>
      <p:pic>
        <p:nvPicPr>
          <p:cNvPr id="2050" name="Picture 2" descr="C:\Users\John\AppData\Local\Microsoft\Windows\Temporary Internet Files\Content.IE5\VRW2EKH3\MCj00786220000[1].wmf"/>
          <p:cNvPicPr>
            <a:picLocks noChangeAspect="1" noChangeArrowheads="1"/>
          </p:cNvPicPr>
          <p:nvPr/>
        </p:nvPicPr>
        <p:blipFill>
          <a:blip r:embed="rId3" cstate="print"/>
          <a:srcRect/>
          <a:stretch>
            <a:fillRect/>
          </a:stretch>
        </p:blipFill>
        <p:spPr bwMode="auto">
          <a:xfrm>
            <a:off x="5715000" y="1600200"/>
            <a:ext cx="1857375" cy="399573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 position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writer must have a clear position and stay focused on that position.  </a:t>
            </a:r>
          </a:p>
          <a:p>
            <a:endParaRPr lang="en-US" dirty="0" smtClean="0"/>
          </a:p>
          <a:p>
            <a:r>
              <a:rPr lang="en-US" dirty="0" smtClean="0"/>
              <a:t>Generally, the position is stated in the opening paragraph or introduction.</a:t>
            </a:r>
          </a:p>
          <a:p>
            <a:endParaRPr lang="en-US" dirty="0" smtClean="0"/>
          </a:p>
          <a:p>
            <a:r>
              <a:rPr lang="en-US" dirty="0" smtClean="0"/>
              <a:t>The position becomes the center of the essay around which the remainder of the argument revolves.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 position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following is an example:</a:t>
            </a:r>
          </a:p>
          <a:p>
            <a:endParaRPr lang="en-US" dirty="0" smtClean="0"/>
          </a:p>
          <a:p>
            <a:pPr>
              <a:buNone/>
            </a:pPr>
            <a:r>
              <a:rPr lang="en-US" dirty="0" smtClean="0"/>
              <a:t>		Anxiety creases the brows of many students trying to finish their homework on time. If they don’t finish on time, they won’t get any credit. </a:t>
            </a:r>
            <a:r>
              <a:rPr lang="en-US" dirty="0" smtClean="0">
                <a:solidFill>
                  <a:srgbClr val="FF0000"/>
                </a:solidFill>
              </a:rPr>
              <a:t>Having a no late homework rule is a very bad idea.</a:t>
            </a:r>
            <a:r>
              <a:rPr lang="en-US" dirty="0" smtClean="0"/>
              <a:t> Students’ grades will drop, their work will be of lesser quality, and school won’t feel as welcoming. Students won’t be able to do work worth a lot of merit.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 position</a:t>
            </a:r>
            <a:endParaRPr lang="en-US" dirty="0"/>
          </a:p>
        </p:txBody>
      </p:sp>
      <p:sp>
        <p:nvSpPr>
          <p:cNvPr id="3" name="Content Placeholder 2"/>
          <p:cNvSpPr>
            <a:spLocks noGrp="1"/>
          </p:cNvSpPr>
          <p:nvPr>
            <p:ph idx="1"/>
          </p:nvPr>
        </p:nvSpPr>
        <p:spPr>
          <a:xfrm>
            <a:off x="228600" y="1325562"/>
            <a:ext cx="8915400" cy="5532438"/>
          </a:xfrm>
        </p:spPr>
        <p:txBody>
          <a:bodyPr>
            <a:normAutofit fontScale="92500" lnSpcReduction="10000"/>
          </a:bodyPr>
          <a:lstStyle/>
          <a:p>
            <a:r>
              <a:rPr lang="en-US" dirty="0" smtClean="0">
                <a:latin typeface="Times New Roman" pitchFamily="18" charset="0"/>
                <a:cs typeface="Times New Roman" pitchFamily="18" charset="0"/>
              </a:rPr>
              <a:t>Find the clear position in this paragraph:</a:t>
            </a:r>
          </a:p>
          <a:p>
            <a:pPr>
              <a:buNone/>
            </a:pPr>
            <a:endParaRPr lang="en-US" sz="1400" dirty="0" smtClean="0">
              <a:latin typeface="Times New Roman" pitchFamily="18" charset="0"/>
              <a:cs typeface="Times New Roman" pitchFamily="18" charset="0"/>
            </a:endParaRPr>
          </a:p>
          <a:p>
            <a:pPr marL="0" indent="0">
              <a:lnSpc>
                <a:spcPct val="80000"/>
              </a:lnSpc>
              <a:buNone/>
            </a:pPr>
            <a:r>
              <a:rPr lang="en-US" dirty="0" smtClean="0">
                <a:latin typeface="Times New Roman" pitchFamily="18" charset="0"/>
                <a:cs typeface="Times New Roman" pitchFamily="18" charset="0"/>
              </a:rPr>
              <a:t>	“I’m sorry!” </a:t>
            </a:r>
          </a:p>
          <a:p>
            <a:pPr marL="0" indent="0">
              <a:lnSpc>
                <a:spcPct val="80000"/>
              </a:lnSpc>
              <a:buNone/>
            </a:pPr>
            <a:r>
              <a:rPr lang="en-US" dirty="0" smtClean="0">
                <a:latin typeface="Times New Roman" pitchFamily="18" charset="0"/>
                <a:cs typeface="Times New Roman" pitchFamily="18" charset="0"/>
              </a:rPr>
              <a:t>	“Sorry isn’t good enough! This assignment was due yesterday, not today.” Here I am on my knees begging for mercy at my teacher’s feet. Tears forming in my eyes, I feel like an out-of-order water fountain ready to explode! I sigh and back away like a puppy dog with its tail between its legs. I slump back down in my plastic, red chair and stare at the metal desk. “I worked so hard,” I muttered silently to myself. The teacher turned her back on me and continued on with today’s lesson. I am against the no late homework rule because some students did the work but forgot it at home, and others forgot about the assignment but make it up the next day. </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94</TotalTime>
  <Words>723</Words>
  <Application>Microsoft Office PowerPoint</Application>
  <PresentationFormat>On-screen Show (4:3)</PresentationFormat>
  <Paragraphs>200</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Trek</vt:lpstr>
      <vt:lpstr>The Art of persuasion</vt:lpstr>
      <vt:lpstr>Consider this…</vt:lpstr>
      <vt:lpstr>Persuasive writing</vt:lpstr>
      <vt:lpstr>Persuasive writing</vt:lpstr>
      <vt:lpstr>Characteristics of Persuasive writing</vt:lpstr>
      <vt:lpstr>Purposes of persuasion</vt:lpstr>
      <vt:lpstr>Clear position</vt:lpstr>
      <vt:lpstr>Clear position</vt:lpstr>
      <vt:lpstr>Clear position</vt:lpstr>
      <vt:lpstr>Audience awareness</vt:lpstr>
      <vt:lpstr>Audience awareness</vt:lpstr>
      <vt:lpstr>Persuasive language</vt:lpstr>
      <vt:lpstr>Persuasive language</vt:lpstr>
      <vt:lpstr>Persuasive language</vt:lpstr>
      <vt:lpstr>Persuasive language</vt:lpstr>
      <vt:lpstr>Persuasive strategies</vt:lpstr>
      <vt:lpstr>Organizational structure</vt:lpstr>
      <vt:lpstr>Organizational structure</vt:lpstr>
      <vt:lpstr>Organizational structure</vt:lpstr>
      <vt:lpstr>Order of importance</vt:lpstr>
      <vt:lpstr>Causal chain</vt:lpstr>
      <vt:lpstr>Concession/rebuttal</vt:lpstr>
      <vt:lpstr>Cause/effect</vt:lpstr>
      <vt:lpstr>Problem/solution</vt:lpstr>
      <vt:lpstr>definition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of persuasion</dc:title>
  <dc:creator>John</dc:creator>
  <cp:lastModifiedBy>College of DuPage</cp:lastModifiedBy>
  <cp:revision>13</cp:revision>
  <dcterms:created xsi:type="dcterms:W3CDTF">2009-10-28T02:52:46Z</dcterms:created>
  <dcterms:modified xsi:type="dcterms:W3CDTF">2010-04-15T14:10:57Z</dcterms:modified>
</cp:coreProperties>
</file>