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8"/>
  </p:notes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72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66E0F-3A96-4A60-BFCB-72A035704001}" type="datetimeFigureOut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7F5F5-A267-4FBF-A236-A6A6D1F76D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332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7F5F5-A267-4FBF-A236-A6A6D1F76D3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7F5F5-A267-4FBF-A236-A6A6D1F76D31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7F5F5-A267-4FBF-A236-A6A6D1F76D31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7F5F5-A267-4FBF-A236-A6A6D1F76D31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7F5F5-A267-4FBF-A236-A6A6D1F76D31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7F5F5-A267-4FBF-A236-A6A6D1F76D31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7F5F5-A267-4FBF-A236-A6A6D1F76D31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7F5F5-A267-4FBF-A236-A6A6D1F76D31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7F5F5-A267-4FBF-A236-A6A6D1F76D3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7F5F5-A267-4FBF-A236-A6A6D1F76D3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7F5F5-A267-4FBF-A236-A6A6D1F76D3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7F5F5-A267-4FBF-A236-A6A6D1F76D3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7F5F5-A267-4FBF-A236-A6A6D1F76D3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7F5F5-A267-4FBF-A236-A6A6D1F76D31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7F5F5-A267-4FBF-A236-A6A6D1F76D3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7F5F5-A267-4FBF-A236-A6A6D1F76D3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8EC0-BF7C-4EF3-98CF-A5EA42479E43}" type="datetimeFigureOut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32AFD22-89C4-4B47-BD4C-23944AB136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8EC0-BF7C-4EF3-98CF-A5EA42479E43}" type="datetimeFigureOut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FD22-89C4-4B47-BD4C-23944AB136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32AFD22-89C4-4B47-BD4C-23944AB136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8EC0-BF7C-4EF3-98CF-A5EA42479E43}" type="datetimeFigureOut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8EC0-BF7C-4EF3-98CF-A5EA42479E43}" type="datetimeFigureOut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32AFD22-89C4-4B47-BD4C-23944AB136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8EC0-BF7C-4EF3-98CF-A5EA42479E43}" type="datetimeFigureOut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32AFD22-89C4-4B47-BD4C-23944AB136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3AB8EC0-BF7C-4EF3-98CF-A5EA42479E43}" type="datetimeFigureOut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FD22-89C4-4B47-BD4C-23944AB136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8EC0-BF7C-4EF3-98CF-A5EA42479E43}" type="datetimeFigureOut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32AFD22-89C4-4B47-BD4C-23944AB136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8EC0-BF7C-4EF3-98CF-A5EA42479E43}" type="datetimeFigureOut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32AFD22-89C4-4B47-BD4C-23944AB136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8EC0-BF7C-4EF3-98CF-A5EA42479E43}" type="datetimeFigureOut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2AFD22-89C4-4B47-BD4C-23944AB136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32AFD22-89C4-4B47-BD4C-23944AB136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8EC0-BF7C-4EF3-98CF-A5EA42479E43}" type="datetimeFigureOut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32AFD22-89C4-4B47-BD4C-23944AB136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3AB8EC0-BF7C-4EF3-98CF-A5EA42479E43}" type="datetimeFigureOut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3AB8EC0-BF7C-4EF3-98CF-A5EA42479E43}" type="datetimeFigureOut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32AFD22-89C4-4B47-BD4C-23944AB136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Rules 1-14: </a:t>
            </a:r>
            <a:r>
              <a:rPr lang="en-US" dirty="0" smtClean="0"/>
              <a:t>tools for Success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Comma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Use a Comma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Separate two or more introductory prepositional phrases (preposition: a word </a:t>
            </a:r>
            <a:r>
              <a:rPr lang="en-US" smtClean="0"/>
              <a:t>that shows </a:t>
            </a:r>
            <a:r>
              <a:rPr lang="en-US" dirty="0" smtClean="0"/>
              <a:t>a relationship)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In a circle of white birches near the river, we made our camp.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Preceding the invention of the clock, time was kept by the hourglass.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Near the door to the garage, you will find hooks for the car keys.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Always Use a Comma to: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Separate an introductory adverbial clause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Whenever I go to the bank, I stop at my aunt’s house.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After she set her goals, Alexis was determined to succeed.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Even though Cynthia and Leslie were late, they did not miss the beginning of the movie.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Always Use a Comma to: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Set off nonessential clauses or phrases in a sentence</a:t>
            </a:r>
            <a:br>
              <a:rPr lang="en-US" dirty="0" smtClean="0"/>
            </a:br>
            <a:endParaRPr lang="en-US" dirty="0" smtClean="0"/>
          </a:p>
          <a:p>
            <a:r>
              <a:rPr lang="en-US" b="1" i="1" dirty="0" smtClean="0"/>
              <a:t>Note</a:t>
            </a:r>
            <a:r>
              <a:rPr lang="en-US" dirty="0" smtClean="0"/>
              <a:t>: For nonessential clauses, place commas before </a:t>
            </a:r>
            <a:r>
              <a:rPr lang="en-US" b="1" dirty="0" smtClean="0"/>
              <a:t>AND</a:t>
            </a:r>
            <a:r>
              <a:rPr lang="en-US" dirty="0" smtClean="0"/>
              <a:t> after.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Dr. Laker, who drives a yellow van, is his advisor. [nonessential]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My brother, hoping to get a job, requested an interview. [nonessential]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The jogger wearing the red shirt came in first. [essential]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girl who won third place is my teammate.  [essential]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Always Use a Comma to: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Set off titles, names or words of direct address</a:t>
            </a:r>
          </a:p>
          <a:p>
            <a:pPr>
              <a:buNone/>
            </a:pPr>
            <a:endParaRPr lang="en-US" b="1" i="1" dirty="0" smtClean="0"/>
          </a:p>
          <a:p>
            <a:r>
              <a:rPr lang="en-US" b="1" i="1" dirty="0" smtClean="0"/>
              <a:t>Note</a:t>
            </a:r>
            <a:r>
              <a:rPr lang="en-US" dirty="0" smtClean="0"/>
              <a:t>: For direct addresses that appear in the middle of the sentence, place commas before </a:t>
            </a:r>
            <a:r>
              <a:rPr lang="en-US" b="1" dirty="0" smtClean="0"/>
              <a:t>AND</a:t>
            </a:r>
            <a:r>
              <a:rPr lang="en-US" dirty="0" smtClean="0"/>
              <a:t> after.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David, please hang up your jacket. 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 implore you, Mr. President, to enact legislation that would address the issue of recycling. 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 there any way that I could still earn points for my late homework, Ms. </a:t>
            </a:r>
            <a:r>
              <a:rPr lang="en-US" dirty="0" smtClean="0"/>
              <a:t>Smith?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Always Use a Comma to: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Separate parenthetical expressions</a:t>
            </a:r>
          </a:p>
          <a:p>
            <a:pPr>
              <a:buNone/>
            </a:pPr>
            <a:endParaRPr lang="en-US" b="1" i="1" dirty="0" smtClean="0"/>
          </a:p>
          <a:p>
            <a:r>
              <a:rPr lang="en-US" b="1" i="1" dirty="0" smtClean="0"/>
              <a:t>Note</a:t>
            </a:r>
            <a:r>
              <a:rPr lang="en-US" dirty="0" smtClean="0"/>
              <a:t>: For parenthetical expressions, place commas before </a:t>
            </a:r>
            <a:r>
              <a:rPr lang="en-US" b="1" dirty="0" smtClean="0"/>
              <a:t>AND</a:t>
            </a:r>
            <a:r>
              <a:rPr lang="en-US" dirty="0" smtClean="0"/>
              <a:t> after.</a:t>
            </a:r>
          </a:p>
          <a:p>
            <a:pPr>
              <a:buNone/>
            </a:pPr>
            <a:endParaRPr lang="en-US" b="1" i="1" dirty="0" smtClean="0"/>
          </a:p>
          <a:p>
            <a:pPr lvl="1"/>
            <a:r>
              <a:rPr lang="en-US" dirty="0" smtClean="0"/>
              <a:t>Paul, on the other hand, wanted to lead the parade.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Indianapolis Colts, in my opinion, stand a good chance to win the Super Bowl. 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Ernest Hemingway, for example, is one of the most famous and most influential American authors.  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Always Use a Comma to: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Separate items in a date or address when two or more items are present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i="1" dirty="0" smtClean="0"/>
              <a:t>Note</a:t>
            </a:r>
            <a:r>
              <a:rPr lang="en-US" dirty="0" smtClean="0"/>
              <a:t>: When the date/year or the city/state appear in the middle of the sentence, be sure to put a comma after.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Aunt Agnes was born on June 15, 1943, in France.  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The last day before winter break is Friday, December 18, 2009.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address of Neuqua Valley High School is 2360 95</a:t>
            </a:r>
            <a:r>
              <a:rPr lang="en-US" baseline="30000" dirty="0" smtClean="0"/>
              <a:t>th</a:t>
            </a:r>
            <a:r>
              <a:rPr lang="en-US" dirty="0" smtClean="0"/>
              <a:t> Street, Naperville, Illinois 60564.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 NOT Use Unnecessary Commas: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Have a reason for each comma you use</a:t>
            </a:r>
          </a:p>
          <a:p>
            <a:pPr>
              <a:buNone/>
            </a:pPr>
            <a:endParaRPr lang="en-US" sz="1500" dirty="0" smtClean="0"/>
          </a:p>
          <a:p>
            <a:pPr lvl="1">
              <a:buNone/>
            </a:pPr>
            <a:r>
              <a:rPr lang="en-US" b="1" dirty="0" smtClean="0"/>
              <a:t>Incorrect:</a:t>
            </a:r>
          </a:p>
          <a:p>
            <a:pPr lvl="1"/>
            <a:r>
              <a:rPr lang="en-US" dirty="0" smtClean="0"/>
              <a:t>My friend, Alice, lent me her skates, but now, I cannot find them.  </a:t>
            </a:r>
          </a:p>
          <a:p>
            <a:pPr lvl="1"/>
            <a:r>
              <a:rPr lang="en-US" dirty="0" smtClean="0"/>
              <a:t>Well, first, the rain has to stop, before we contemplate going to the movies.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b="1" dirty="0" smtClean="0"/>
              <a:t>Correct:</a:t>
            </a:r>
          </a:p>
          <a:p>
            <a:pPr lvl="1"/>
            <a:r>
              <a:rPr lang="en-US" dirty="0" smtClean="0"/>
              <a:t>My friend Alice lent me her skates, but now I cannot find them.</a:t>
            </a:r>
          </a:p>
          <a:p>
            <a:pPr lvl="1"/>
            <a:r>
              <a:rPr lang="en-US" dirty="0" smtClean="0"/>
              <a:t>Well, first the rain has to stop before we contemplate going to the movies.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Note the Power of the Comma: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Let’s eat, Grandma!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Let’s eat Grandma!</a:t>
            </a:r>
            <a:endParaRPr lang="en-US" sz="3200" dirty="0"/>
          </a:p>
        </p:txBody>
      </p:sp>
      <p:pic>
        <p:nvPicPr>
          <p:cNvPr id="1026" name="Picture 2" descr="C:\Users\John\AppData\Local\Microsoft\Windows\Temporary Internet Files\Content.IE5\VRW2EKH3\MCj0440458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514600"/>
            <a:ext cx="3227294" cy="3048000"/>
          </a:xfrm>
          <a:prstGeom prst="rect">
            <a:avLst/>
          </a:prstGeom>
          <a:noFill/>
        </p:spPr>
      </p:pic>
      <p:pic>
        <p:nvPicPr>
          <p:cNvPr id="1029" name="Picture 5" descr="C:\Users\John\AppData\Local\Microsoft\Windows\Temporary Internet Files\Content.IE5\ZL83YEYA\MCj0428087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2514600"/>
            <a:ext cx="357254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Always Use a Comma to: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Separate items in a list or series (e.g. words, phrases or clauses)</a:t>
            </a:r>
            <a:br>
              <a:rPr lang="en-US" dirty="0" smtClean="0"/>
            </a:br>
            <a:endParaRPr lang="en-US" dirty="0" smtClean="0"/>
          </a:p>
          <a:p>
            <a:pPr lvl="1">
              <a:buNone/>
            </a:pPr>
            <a:r>
              <a:rPr lang="en-US" i="1" dirty="0" smtClean="0"/>
              <a:t>Words:</a:t>
            </a:r>
          </a:p>
          <a:p>
            <a:pPr lvl="1"/>
            <a:r>
              <a:rPr lang="en-US" dirty="0" smtClean="0"/>
              <a:t>I went to the store to purchase bread, milk, eggs, and cheese.</a:t>
            </a:r>
            <a:br>
              <a:rPr lang="en-US" dirty="0" smtClean="0"/>
            </a:br>
            <a:endParaRPr lang="en-US" dirty="0" smtClean="0"/>
          </a:p>
          <a:p>
            <a:pPr lvl="1">
              <a:buNone/>
            </a:pPr>
            <a:r>
              <a:rPr lang="en-US" i="1" dirty="0" smtClean="0"/>
              <a:t>Phrases:</a:t>
            </a:r>
          </a:p>
          <a:p>
            <a:pPr lvl="1"/>
            <a:r>
              <a:rPr lang="en-US" dirty="0" smtClean="0"/>
              <a:t>The crowd enjoyed the fast tempo, the flashing lights, and the loud music.</a:t>
            </a:r>
            <a:br>
              <a:rPr lang="en-US" dirty="0" smtClean="0"/>
            </a:br>
            <a:endParaRPr lang="en-US" dirty="0" smtClean="0"/>
          </a:p>
          <a:p>
            <a:pPr lvl="1">
              <a:buNone/>
            </a:pPr>
            <a:r>
              <a:rPr lang="en-US" i="1" dirty="0" smtClean="0"/>
              <a:t>Clauses:</a:t>
            </a:r>
          </a:p>
          <a:p>
            <a:pPr lvl="1"/>
            <a:r>
              <a:rPr lang="en-US" dirty="0" smtClean="0"/>
              <a:t>Jeannine went to the library, to the candy store, and to the supermarket.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8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6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Use a Comma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Separate words of equal rank (e.g. adjectives that precede a noun)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crowded, noisy, fast subway was more than the tourist could handle.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Bold, rich coffee wakes me up in the morning.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My baby sister loves to pet the dog’s soft, brown fur.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Use a Comma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Separate two independent clauses (i.e. a compound sentence)</a:t>
            </a:r>
          </a:p>
          <a:p>
            <a:r>
              <a:rPr lang="en-US" b="1" i="1" dirty="0" smtClean="0"/>
              <a:t>Note</a:t>
            </a:r>
            <a:r>
              <a:rPr lang="en-US" dirty="0" smtClean="0"/>
              <a:t>: If you use a comma to separate two complete sentences, you </a:t>
            </a:r>
            <a:r>
              <a:rPr lang="en-US" b="1" dirty="0" smtClean="0"/>
              <a:t>NEED</a:t>
            </a:r>
            <a:r>
              <a:rPr lang="en-US" dirty="0" smtClean="0"/>
              <a:t> a conjunction.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Leslie went to Broadway, and she saw a play.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 want to believe that the Bears will win the Super Bowl, but I question their chances.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 must learn the comma rules, for I want to be an English teacher when I graduate college.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Use a Comma to: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Separate appositives (a word or phrase that renames a noun) from the remainder of the sentence</a:t>
            </a:r>
          </a:p>
          <a:p>
            <a:r>
              <a:rPr lang="en-US" b="1" i="1" dirty="0" smtClean="0"/>
              <a:t>Note</a:t>
            </a:r>
            <a:r>
              <a:rPr lang="en-US" dirty="0" smtClean="0"/>
              <a:t>: If the appositive comes in the middle of the sentence, place commas before </a:t>
            </a:r>
            <a:r>
              <a:rPr lang="en-US" b="1" dirty="0" smtClean="0"/>
              <a:t>AND</a:t>
            </a:r>
            <a:r>
              <a:rPr lang="en-US" dirty="0" smtClean="0"/>
              <a:t> after the appositive.</a:t>
            </a:r>
          </a:p>
          <a:p>
            <a:endParaRPr lang="en-US" b="1" i="1" dirty="0" smtClean="0"/>
          </a:p>
          <a:p>
            <a:pPr lvl="1"/>
            <a:r>
              <a:rPr lang="en-US" dirty="0" smtClean="0"/>
              <a:t>The part was played by Tom Hanks, a famous actor.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Mr. Desmond, an English teacher, enjoys teaching comma rules. 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Ms. </a:t>
            </a:r>
            <a:r>
              <a:rPr lang="en-US" dirty="0" smtClean="0"/>
              <a:t>Smith, </a:t>
            </a:r>
            <a:r>
              <a:rPr lang="en-US" dirty="0" smtClean="0"/>
              <a:t>a special education teacher, </a:t>
            </a:r>
            <a:r>
              <a:rPr lang="en-US" dirty="0" smtClean="0"/>
              <a:t>loves when students perform well on comma exams.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Use a Comma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Separate dependent clauses (a phrase that contains a subject and verb, but does not express a complete thought)</a:t>
            </a:r>
          </a:p>
          <a:p>
            <a:r>
              <a:rPr lang="en-US" b="1" i="1" dirty="0" smtClean="0"/>
              <a:t>Note</a:t>
            </a:r>
            <a:r>
              <a:rPr lang="en-US" dirty="0" smtClean="0"/>
              <a:t>: For dependent clauses that appear in the middle of the sentence, place commas before </a:t>
            </a:r>
            <a:r>
              <a:rPr lang="en-US" b="1" dirty="0" smtClean="0"/>
              <a:t>AND</a:t>
            </a:r>
            <a:r>
              <a:rPr lang="en-US" dirty="0" smtClean="0"/>
              <a:t> after.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beautiful bridge, built in the 1800s, spans a lake in Central Park.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lake, which sometimes freezes in the winter, is great for summer boating.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Use a Comma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Separate interjections (a word that conveys emotion or consent) from the rest of the sentence.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Yes, I find it difficult to decide.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Well, first the rain has to stop before we contemplate going to the movies.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No, I have not seen your pen.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Use a Comma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Separate short </a:t>
            </a:r>
            <a:r>
              <a:rPr lang="en-US" dirty="0" smtClean="0"/>
              <a:t>participle phrases (participle: a verb form that functions as an adjective and a verb)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Swinging through the trees, the monkeys startled the weary travelers.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Sweating from the long walk, the hikers headed for home.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Whipping in the breeze, the proud flag caught the morning sun.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213</TotalTime>
  <Words>956</Words>
  <Application>Microsoft Office PowerPoint</Application>
  <PresentationFormat>On-screen Show (4:3)</PresentationFormat>
  <Paragraphs>143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The Comma</vt:lpstr>
      <vt:lpstr>Note the Power of the Comma:</vt:lpstr>
      <vt:lpstr>Always Use a Comma to:</vt:lpstr>
      <vt:lpstr>Always Use a Comma to:</vt:lpstr>
      <vt:lpstr>Always Use a Comma to:</vt:lpstr>
      <vt:lpstr>Always Use a Comma to: </vt:lpstr>
      <vt:lpstr>Always Use a Comma to:</vt:lpstr>
      <vt:lpstr>Always Use a Comma to:</vt:lpstr>
      <vt:lpstr>Always Use a Comma to:</vt:lpstr>
      <vt:lpstr>Always Use a Comma to:</vt:lpstr>
      <vt:lpstr>Always Use a Comma to:</vt:lpstr>
      <vt:lpstr>Always Use a Comma to:</vt:lpstr>
      <vt:lpstr>Always Use a Comma to:</vt:lpstr>
      <vt:lpstr>Always Use a Comma to: </vt:lpstr>
      <vt:lpstr>Always Use a Comma to:</vt:lpstr>
      <vt:lpstr>Do NOT Use Unnecessary Commas: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Comma</dc:title>
  <dc:creator>John</dc:creator>
  <cp:lastModifiedBy>Instructional Technology</cp:lastModifiedBy>
  <cp:revision>31</cp:revision>
  <dcterms:created xsi:type="dcterms:W3CDTF">2009-09-25T01:34:40Z</dcterms:created>
  <dcterms:modified xsi:type="dcterms:W3CDTF">2011-12-05T13:49:11Z</dcterms:modified>
</cp:coreProperties>
</file>