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26.xml" Type="http://schemas.openxmlformats.org/officeDocument/2006/relationships/slide" Id="rId31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7.xml" Type="http://schemas.openxmlformats.org/officeDocument/2006/relationships/slide" Id="rId32"/><Relationship Target="slides/slide28.xml" Type="http://schemas.openxmlformats.org/officeDocument/2006/relationships/slide" Id="rId33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4" name="Shape 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0" name="Shape 1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6" name="Shape 1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2" name="Shape 2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8" name="Shape 2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4" name="Shape 2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5" name="Shape 21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0" name="Shape 2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1" name="Shape 22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1. Almost and every 2. a. almost FAILED every ART CLASS b. almost every ART CLASS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1. Almost and every 2. a. almost FAILED every ART CLASS b. almost every ART CLASS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1. Almost and every 2. a. almost FAILED every ART CLASS b. almost every ART CLASS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3979800" x="0"/>
            <a:ext cy="28781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>
            <a:off y="3190900" x="0"/>
            <a:ext cy="790108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rot="10800000" flipH="1">
            <a:off y="3980458" x="0"/>
            <a:ext cy="75961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y="2329190" x="685800"/>
            <a:ext cy="16505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4124476" x="685800"/>
            <a:ext cy="8888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 indent="152400" mar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 indent="152400" mar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/>
          <p:nvPr/>
        </p:nvSpPr>
        <p:spPr>
          <a:xfrm rot="10800000" flipH="1">
            <a:off y="1550999" x="0"/>
            <a:ext cy="53070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y="761799" x="4526627"/>
            <a:ext cy="790108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 rot="10800000">
            <a:off y="1551358" x="4526627"/>
            <a:ext cy="75961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/>
          <p:nvPr/>
        </p:nvSpPr>
        <p:spPr>
          <a:xfrm rot="10800000" flipH="1">
            <a:off y="1550999" x="0"/>
            <a:ext cy="53070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y="1551358" x="4526627"/>
            <a:ext cy="75961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/>
          <p:nvPr/>
        </p:nvSpPr>
        <p:spPr>
          <a:xfrm flipH="1">
            <a:off y="761799" x="4526627"/>
            <a:ext cy="790108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/>
        </p:nvSpPr>
        <p:spPr>
          <a:xfrm rot="10800000" flipH="1">
            <a:off y="1550999" x="0"/>
            <a:ext cy="53070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y="761799" x="4526627"/>
            <a:ext cy="790108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/>
          <p:nvPr/>
        </p:nvSpPr>
        <p:spPr>
          <a:xfrm rot="10800000">
            <a:off y="1551358" x="4526627"/>
            <a:ext cy="75961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/>
        </p:nvSpPr>
        <p:spPr>
          <a:xfrm rot="10800000" flipH="1">
            <a:off y="5883599" x="0"/>
            <a:ext cy="9744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y="5094446" x="4526627"/>
            <a:ext cy="790108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y="5884005" x="4526627"/>
            <a:ext cy="75961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5895635" x="457200"/>
            <a:ext cy="6738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indent="15240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/>
        </p:nvSpPr>
        <p:spPr>
          <a:xfrm>
            <a:off y="101675" x="6676"/>
            <a:ext cy="6739722" cx="9134130"/>
          </a:xfrm>
          <a:custGeom>
            <a:pathLst>
              <a:path w="9157023" extrusionOk="0" h="6739723">
                <a:moveTo>
                  <a:pt y="0" x="1629"/>
                </a:moveTo>
                <a:lnTo>
                  <a:pt y="4340980" x="9157023"/>
                </a:lnTo>
                <a:lnTo>
                  <a:pt y="6739723" x="1593"/>
                </a:lnTo>
                <a:cubicBezTo>
                  <a:pt y="5123960" x="-3941"/>
                  <a:pt y="1615763" x="7163"/>
                  <a:pt y="0" x="162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youtube.com/v/4sv5g7MzI7w" Type="http://schemas.openxmlformats.org/officeDocument/2006/relationships/hyperlink" TargetMode="External" Id="rId4"/><Relationship Target="../media/image00.jpg" Type="http://schemas.openxmlformats.org/officeDocument/2006/relationships/image" Id="rId5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2.hawaii.edu/~sford/examples/esl100inclass_misplaced_modifiers.pdf" Type="http://schemas.openxmlformats.org/officeDocument/2006/relationships/hyperlink" TargetMode="External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 txBox="1"/>
          <p:nvPr>
            <p:ph type="title"/>
          </p:nvPr>
        </p:nvSpPr>
        <p:spPr>
          <a:xfrm>
            <a:off y="17766" x="0"/>
            <a:ext cy="1143299" cx="89913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4000" lang="en"/>
              <a:t>Take notes on the following video...</a:t>
            </a:r>
          </a:p>
        </p:txBody>
      </p:sp>
      <p:sp>
        <p:nvSpPr>
          <p:cNvPr id="41" name="Shape 41">
            <a:hlinkClick r:id="rId4"/>
          </p:cNvPr>
          <p:cNvSpPr/>
          <p:nvPr/>
        </p:nvSpPr>
        <p:spPr>
          <a:xfrm>
            <a:off y="1390649" x="892299"/>
            <a:ext cy="5405025" cx="72067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y="274650" x="203700"/>
            <a:ext cy="1143000" cx="88158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Corrected Misplaced Modifiers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sz="2200" lang="en">
                <a:solidFill>
                  <a:srgbClr val="660000"/>
                </a:solidFill>
              </a:rPr>
              <a:t>1.</a:t>
            </a:r>
            <a:r>
              <a:rPr sz="3200" lang="en"/>
              <a:t>I </a:t>
            </a:r>
            <a:r>
              <a:rPr b="1" sz="3200" lang="en" i="1"/>
              <a:t>made nearly</a:t>
            </a:r>
            <a:r>
              <a:rPr sz="3200" lang="en"/>
              <a:t> $100.00 today.</a:t>
            </a:r>
          </a:p>
          <a:p>
            <a:pPr rtl="0" lvl="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sz="2200" lang="en">
                <a:solidFill>
                  <a:srgbClr val="660000"/>
                </a:solidFill>
              </a:rPr>
              <a:t>2.</a:t>
            </a:r>
            <a:r>
              <a:rPr sz="3200" lang="en"/>
              <a:t>When we opened the </a:t>
            </a:r>
            <a:r>
              <a:rPr b="1" sz="3200" lang="en" i="1"/>
              <a:t>woman’s leather</a:t>
            </a:r>
            <a:r>
              <a:rPr sz="3200" lang="en"/>
              <a:t> purse, we found the missing keys.</a:t>
            </a:r>
          </a:p>
          <a:p>
            <a:pPr rtl="0" lvl="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sz="2200" lang="en">
                <a:solidFill>
                  <a:srgbClr val="660000"/>
                </a:solidFill>
              </a:rPr>
              <a:t>3.</a:t>
            </a:r>
            <a:r>
              <a:rPr sz="3200" lang="en"/>
              <a:t>The job </a:t>
            </a:r>
            <a:r>
              <a:rPr b="1" sz="3200" lang="en" i="1"/>
              <a:t>took scarcely </a:t>
            </a:r>
            <a:r>
              <a:rPr sz="3200" lang="en"/>
              <a:t> an hour to complete.</a:t>
            </a:r>
          </a:p>
          <a:p>
            <a:pPr rtl="0" lvl="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sz="2200" lang="en">
                <a:solidFill>
                  <a:srgbClr val="660000"/>
                </a:solidFill>
              </a:rPr>
              <a:t>4.</a:t>
            </a:r>
            <a:r>
              <a:rPr sz="3200" lang="en"/>
              <a:t>I </a:t>
            </a:r>
            <a:r>
              <a:rPr b="1" sz="3200" lang="en" i="1"/>
              <a:t>have only</a:t>
            </a:r>
            <a:r>
              <a:rPr sz="3200" lang="en"/>
              <a:t> five minutes to talk with you.</a:t>
            </a:r>
          </a:p>
          <a:p>
            <a:pPr rtl="0" lvl="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sz="2200" lang="en">
                <a:solidFill>
                  <a:srgbClr val="660000"/>
                </a:solidFill>
              </a:rPr>
              <a:t>5.</a:t>
            </a:r>
            <a:r>
              <a:rPr sz="3200" lang="en"/>
              <a:t>The </a:t>
            </a:r>
            <a:r>
              <a:rPr b="1" sz="3200" lang="en" i="1"/>
              <a:t>Honda’s striking</a:t>
            </a:r>
            <a:r>
              <a:rPr sz="3200" lang="en"/>
              <a:t> paint job made everyone gasp.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When you place a phrase or clause in the wrong place, all sorts of funny things can happen. Be careful!</a:t>
            </a:r>
          </a:p>
          <a:p>
            <a:pPr rtl="0" lvl="0" indent="-381000" marL="45720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Georgia"/>
              <a:buChar char="●"/>
            </a:pPr>
            <a:r>
              <a:rPr sz="2400" lang="en"/>
              <a:t>Christine made the brownies for her aunt </a:t>
            </a:r>
            <a:r>
              <a:rPr b="1" sz="2400" lang="en" i="1"/>
              <a:t>with chocolate icing.</a:t>
            </a:r>
          </a:p>
          <a:p>
            <a:pPr rtl="0" lvl="0">
              <a:lnSpc>
                <a:spcPct val="100000"/>
              </a:lnSpc>
              <a:spcBef>
                <a:spcPts val="800"/>
              </a:spcBef>
              <a:buNone/>
            </a:pPr>
            <a:r>
              <a:t/>
            </a:r>
            <a:endParaRPr b="1" sz="2400" i="1"/>
          </a:p>
          <a:p>
            <a:pPr rtl="0" lvl="0">
              <a:lnSpc>
                <a:spcPct val="100000"/>
              </a:lnSpc>
              <a:spcBef>
                <a:spcPts val="700"/>
              </a:spcBef>
              <a:buNone/>
            </a:pPr>
            <a:r>
              <a:rPr sz="2400" lang="en"/>
              <a:t>What is a woman doing running around covered in chocolate icing?</a:t>
            </a:r>
          </a:p>
          <a:p>
            <a:pPr rtl="0" lvl="0">
              <a:lnSpc>
                <a:spcPct val="90000"/>
              </a:lnSpc>
              <a:spcBef>
                <a:spcPts val="700"/>
              </a:spcBef>
              <a:buNone/>
            </a:pPr>
            <a:r>
              <a:t/>
            </a:r>
            <a:endParaRPr sz="2400"/>
          </a:p>
          <a:p>
            <a:pPr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●"/>
            </a:pPr>
            <a:r>
              <a:rPr sz="2400" lang="en"/>
              <a:t>Christine made brownies </a:t>
            </a:r>
            <a:r>
              <a:rPr b="1" sz="2400" lang="en" i="1"/>
              <a:t>with chocolate icing</a:t>
            </a:r>
            <a:r>
              <a:rPr sz="2400" lang="en" i="1"/>
              <a:t> </a:t>
            </a:r>
            <a:r>
              <a:rPr sz="2400" lang="en"/>
              <a:t>for her aunt</a:t>
            </a:r>
          </a:p>
        </p:txBody>
      </p:sp>
      <p:sp>
        <p:nvSpPr>
          <p:cNvPr id="113" name="Shape 11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600" lang="en"/>
              <a:t>Misplaced Modifiers (Phrases/Clauses)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Fix the Misplaced Modifier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1600200" x="369850"/>
            <a:ext cy="4967700" cx="8464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sz="2200" lang="en">
                <a:solidFill>
                  <a:srgbClr val="660000"/>
                </a:solidFill>
              </a:rPr>
              <a:t>1.</a:t>
            </a:r>
            <a:r>
              <a:rPr sz="2200" lang="en"/>
              <a:t>The fans stood in line to buy tickets for the show for twenty minutes.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sz="2200" lang="en">
                <a:solidFill>
                  <a:srgbClr val="660000"/>
                </a:solidFill>
              </a:rPr>
              <a:t>2.</a:t>
            </a:r>
            <a:r>
              <a:rPr sz="2200" lang="en"/>
              <a:t>Marian read a chilling article in </a:t>
            </a:r>
            <a:r>
              <a:rPr sz="2200" lang="en" i="1"/>
              <a:t>The New York Times </a:t>
            </a:r>
            <a:r>
              <a:rPr sz="2200" lang="en"/>
              <a:t>about the effects of mercury poisoning.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sz="2200" lang="en">
                <a:solidFill>
                  <a:srgbClr val="660000"/>
                </a:solidFill>
              </a:rPr>
              <a:t>3.</a:t>
            </a:r>
            <a:r>
              <a:rPr sz="2200" lang="en"/>
              <a:t>The salesman sold the picture to that woman in the silver frame.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sz="2200" lang="en">
                <a:solidFill>
                  <a:srgbClr val="660000"/>
                </a:solidFill>
              </a:rPr>
              <a:t>4.</a:t>
            </a:r>
            <a:r>
              <a:rPr sz="2200" lang="en"/>
              <a:t>We gave the old clothes to a local charity that had been piled up in the basement.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sz="2200" lang="en">
                <a:solidFill>
                  <a:srgbClr val="660000"/>
                </a:solidFill>
              </a:rPr>
              <a:t>5.</a:t>
            </a:r>
            <a:r>
              <a:rPr sz="2200" lang="en"/>
              <a:t>The grass that was covered by the snow was creating a lush carpet of green.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sz="2200" lang="en">
                <a:solidFill>
                  <a:srgbClr val="660000"/>
                </a:solidFill>
              </a:rPr>
              <a:t>6.</a:t>
            </a:r>
            <a:r>
              <a:rPr sz="2200" lang="en"/>
              <a:t>The terrified patient spoke to the doctor with a terminal disease.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sz="2200" lang="en">
                <a:solidFill>
                  <a:srgbClr val="660000"/>
                </a:solidFill>
              </a:rPr>
              <a:t>7.</a:t>
            </a:r>
            <a:r>
              <a:rPr sz="2200" lang="en"/>
              <a:t>The student pleaded with the instructor who cheated on the test. </a:t>
            </a:r>
          </a:p>
          <a:p>
            <a:pPr rtl="0" lvl="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And the answers are...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1600200" x="190200"/>
            <a:ext cy="4967700" cx="8834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sz="2200" lang="en">
                <a:solidFill>
                  <a:srgbClr val="660000"/>
                </a:solidFill>
              </a:rPr>
              <a:t>1.</a:t>
            </a:r>
            <a:r>
              <a:rPr sz="2200" lang="en"/>
              <a:t>The fans stood in line </a:t>
            </a:r>
            <a:r>
              <a:rPr b="1" sz="2200" lang="en" i="1"/>
              <a:t>for twenty minutes </a:t>
            </a:r>
            <a:r>
              <a:rPr sz="2200" lang="en"/>
              <a:t>to buy tickets for the show.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sz="2200" lang="en">
                <a:solidFill>
                  <a:srgbClr val="660000"/>
                </a:solidFill>
              </a:rPr>
              <a:t>2.</a:t>
            </a:r>
            <a:r>
              <a:rPr b="1" sz="2200" lang="en" i="1"/>
              <a:t>In </a:t>
            </a:r>
            <a:r>
              <a:rPr b="1" sz="2200" lang="en"/>
              <a:t>The New York Times, </a:t>
            </a:r>
            <a:r>
              <a:rPr sz="2200" lang="en"/>
              <a:t>Marian read a chilling article about the effects of mercury poisoning.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sz="2200" lang="en">
                <a:solidFill>
                  <a:srgbClr val="660000"/>
                </a:solidFill>
              </a:rPr>
              <a:t>3.</a:t>
            </a:r>
            <a:r>
              <a:rPr sz="2200" lang="en"/>
              <a:t>The salesman sold the picture </a:t>
            </a:r>
            <a:r>
              <a:rPr b="1" sz="2200" lang="en" i="1"/>
              <a:t>in the silver frame </a:t>
            </a:r>
            <a:r>
              <a:rPr sz="2200" lang="en"/>
              <a:t>to that woman.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sz="2200" lang="en">
                <a:solidFill>
                  <a:srgbClr val="660000"/>
                </a:solidFill>
              </a:rPr>
              <a:t>4.</a:t>
            </a:r>
            <a:r>
              <a:rPr sz="2200" lang="en"/>
              <a:t>We gave the old clothes </a:t>
            </a:r>
            <a:r>
              <a:rPr b="1" sz="2200" lang="en" i="1"/>
              <a:t>that had been piled up in the basement </a:t>
            </a:r>
            <a:r>
              <a:rPr sz="2200" lang="en"/>
              <a:t>to a local charity.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sz="2200" lang="en">
                <a:solidFill>
                  <a:srgbClr val="660000"/>
                </a:solidFill>
              </a:rPr>
              <a:t>5.</a:t>
            </a:r>
            <a:r>
              <a:rPr sz="2200" lang="en"/>
              <a:t>The grass that was </a:t>
            </a:r>
            <a:r>
              <a:rPr b="1" sz="2200" lang="en" i="1"/>
              <a:t>creating a lush carpet of green was </a:t>
            </a:r>
            <a:r>
              <a:rPr sz="2200" lang="en"/>
              <a:t>covered by the snow.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sz="2200" lang="en">
                <a:solidFill>
                  <a:srgbClr val="660000"/>
                </a:solidFill>
              </a:rPr>
              <a:t>6.</a:t>
            </a:r>
            <a:r>
              <a:rPr sz="2200" lang="en"/>
              <a:t>The terrified patient </a:t>
            </a:r>
            <a:r>
              <a:rPr b="1" sz="2200" lang="en" i="1"/>
              <a:t>with a terminal disease </a:t>
            </a:r>
            <a:r>
              <a:rPr sz="2200" lang="en"/>
              <a:t>spoke to the doctor.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sz="2200" lang="en">
                <a:solidFill>
                  <a:srgbClr val="660000"/>
                </a:solidFill>
              </a:rPr>
              <a:t>7.</a:t>
            </a:r>
            <a:r>
              <a:rPr sz="2200" lang="en"/>
              <a:t>The student </a:t>
            </a:r>
            <a:r>
              <a:rPr b="1" sz="2200" lang="en" i="1"/>
              <a:t>who cheated on the test </a:t>
            </a:r>
            <a:r>
              <a:rPr sz="2200" lang="en"/>
              <a:t>pleaded with the instructor. 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200">
              <a:solidFill>
                <a:srgbClr val="660000"/>
              </a:solidFill>
            </a:endParaRPr>
          </a:p>
          <a:p>
            <a:pPr rtl="0" lvl="0">
              <a:lnSpc>
                <a:spcPct val="115000"/>
              </a:lnSpc>
              <a:spcBef>
                <a:spcPts val="800"/>
              </a:spcBef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Dangling Modifiers 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u="sng" b="1" lang="en"/>
              <a:t>Dangling Modifiers</a:t>
            </a:r>
            <a:r>
              <a:rPr b="1" lang="en"/>
              <a:t> </a:t>
            </a:r>
            <a:r>
              <a:rPr lang="en"/>
              <a:t>modify a subject not stated in the main clause.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They are at the beginning of a sentence and separated from the main clause by a comma.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>
              <a:spcBef>
                <a:spcPts val="0"/>
              </a:spcBef>
              <a:buNone/>
            </a:pPr>
            <a:r>
              <a:rPr b="1" lang="en"/>
              <a:t>Example: </a:t>
            </a:r>
            <a:r>
              <a:rPr lang="en"/>
              <a:t>Having arrived late for practice, a written excuse was needed.   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Dangling Modifiers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u="sng" sz="3600" lang="en"/>
              <a:t>Underline</a:t>
            </a:r>
            <a:r>
              <a:rPr sz="3600" lang="en"/>
              <a:t> the modifier, and circle what it is modifying. 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u="sng" sz="3600"/>
          </a:p>
          <a:p>
            <a:pPr algn="ctr" rtl="0" lvl="0">
              <a:spcBef>
                <a:spcPts val="0"/>
              </a:spcBef>
              <a:buNone/>
            </a:pPr>
            <a:r>
              <a:rPr sz="3600" lang="en"/>
              <a:t>Having arrived late for practice, a written excuse was needed. </a:t>
            </a:r>
            <a:r>
              <a:rPr lang="en"/>
              <a:t>  </a:t>
            </a:r>
          </a:p>
        </p:txBody>
      </p:sp>
      <p:sp>
        <p:nvSpPr>
          <p:cNvPr id="138" name="Shape 138"/>
          <p:cNvSpPr/>
          <p:nvPr/>
        </p:nvSpPr>
        <p:spPr>
          <a:xfrm>
            <a:off y="1810675" x="6280850"/>
            <a:ext cy="464099" cx="1278899"/>
          </a:xfrm>
          <a:prstGeom prst="roundRect">
            <a:avLst>
              <a:gd fmla="val 16667" name="adj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Dangling Modifiers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u="sng" sz="3600" lang="en"/>
              <a:t>Underline</a:t>
            </a:r>
            <a:r>
              <a:rPr sz="3600" lang="en"/>
              <a:t> the modifier, and circle what it is modifying. 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algn="ctr" rtl="0" lvl="0">
              <a:spcBef>
                <a:spcPts val="0"/>
              </a:spcBef>
              <a:buNone/>
            </a:pPr>
            <a:r>
              <a:rPr u="sng" sz="3600" lang="en">
                <a:solidFill>
                  <a:srgbClr val="FF0000"/>
                </a:solidFill>
              </a:rPr>
              <a:t>Having arrived late for practice</a:t>
            </a:r>
            <a:r>
              <a:rPr sz="3600" lang="en"/>
              <a:t>, a </a:t>
            </a:r>
            <a:r>
              <a:rPr sz="3600" lang="en">
                <a:solidFill>
                  <a:srgbClr val="0000FF"/>
                </a:solidFill>
              </a:rPr>
              <a:t>written excuse</a:t>
            </a:r>
            <a:r>
              <a:rPr sz="3600" lang="en"/>
              <a:t> was needed. 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 lvl="0">
              <a:spcBef>
                <a:spcPts val="0"/>
              </a:spcBef>
              <a:buNone/>
            </a:pPr>
            <a:r>
              <a:rPr lang="en"/>
              <a:t>This sentence is saying a written excuse arrived late for practice.   </a:t>
            </a:r>
          </a:p>
        </p:txBody>
      </p:sp>
      <p:sp>
        <p:nvSpPr>
          <p:cNvPr id="145" name="Shape 145"/>
          <p:cNvSpPr/>
          <p:nvPr/>
        </p:nvSpPr>
        <p:spPr>
          <a:xfrm>
            <a:off y="1810675" x="6280850"/>
            <a:ext cy="464099" cx="1278899"/>
          </a:xfrm>
          <a:prstGeom prst="roundRect">
            <a:avLst>
              <a:gd fmla="val 16667" name="adj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/>
          <p:nvPr/>
        </p:nvSpPr>
        <p:spPr>
          <a:xfrm>
            <a:off y="4187250" x="1765450"/>
            <a:ext cy="531900" cx="3066900"/>
          </a:xfrm>
          <a:prstGeom prst="roundRect">
            <a:avLst>
              <a:gd fmla="val 16667" name="adj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y="263325" x="358800"/>
            <a:ext cy="1143000" cx="842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Correcting Dangling Modifiers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3500" lang="en"/>
              <a:t>To correct Dangling Modifiers, we often need to slightly rewrite the sentence.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sz="3500"/>
          </a:p>
          <a:p>
            <a:pPr algn="ctr" rtl="0" lvl="0">
              <a:spcBef>
                <a:spcPts val="0"/>
              </a:spcBef>
              <a:buNone/>
            </a:pPr>
            <a:r>
              <a:rPr sz="3500" lang="en"/>
              <a:t>There are 3 rules that will help you correct Dangling Modifiers.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l">
              <a:spcBef>
                <a:spcPts val="0"/>
              </a:spcBef>
              <a:buNone/>
            </a:pPr>
            <a:r>
              <a:rPr b="1" lang="en"/>
              <a:t>             Let’s Get Started! </a:t>
            </a:r>
          </a:p>
        </p:txBody>
      </p:sp>
      <p:pic>
        <p:nvPicPr>
          <p:cNvPr id="153" name="Shape 15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722700" x="5728575"/>
            <a:ext cy="1845199" cx="25601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y="274650" x="307800"/>
            <a:ext cy="1143000" cx="8528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Correcting Dangling Modifiers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Rule # 1 : </a:t>
            </a:r>
            <a:r>
              <a:rPr lang="en"/>
              <a:t>Name the appropriate subject of the action as the subject of the main clause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 lvl="0">
              <a:spcBef>
                <a:spcPts val="0"/>
              </a:spcBef>
              <a:buNone/>
            </a:pPr>
            <a:r>
              <a:rPr sz="3600" lang="en"/>
              <a:t>Having arrived late for practice, a written excuse was needed. 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algn="ctr" rtl="0" lvl="0">
              <a:spcBef>
                <a:spcPts val="0"/>
              </a:spcBef>
              <a:buNone/>
            </a:pPr>
            <a:r>
              <a:rPr sz="3600" lang="en"/>
              <a:t>Having arrived late for practice, </a:t>
            </a:r>
            <a:r>
              <a:rPr sz="3600" lang="en">
                <a:solidFill>
                  <a:srgbClr val="FF0000"/>
                </a:solidFill>
              </a:rPr>
              <a:t>Tommy </a:t>
            </a:r>
            <a:r>
              <a:rPr sz="3600" lang="en"/>
              <a:t>needed a written note.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Your Turn!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Fix the Dangling Modifier using </a:t>
            </a:r>
            <a:r>
              <a:rPr b="1" lang="en"/>
              <a:t>Rule #1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After reading the original study, the article remains unconvincing.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b="1" lang="en"/>
              <a:t>Hint: </a:t>
            </a:r>
            <a:r>
              <a:rPr lang="en"/>
              <a:t>Identify an appropriate subject in the main clause.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y="1530825" x="457200"/>
            <a:ext cy="4840499" cx="83901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ct val="44000"/>
              <a:buFont typeface="Arial"/>
              <a:buNone/>
            </a:pPr>
            <a:r>
              <a:rPr u="sng" b="1" sz="2500"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Modifiers </a:t>
            </a:r>
            <a:r>
              <a:rPr sz="2500"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are just what they sound like—words, phrases, or clause that modify (describe or change the meaning) of another word, phrase, or clause.</a:t>
            </a:r>
          </a:p>
          <a:p>
            <a:pPr rtl="0" lvl="0">
              <a:spcBef>
                <a:spcPts val="0"/>
              </a:spcBef>
              <a:buNone/>
            </a:pPr>
            <a:r>
              <a:rPr sz="2500"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</a:p>
          <a:p>
            <a:pPr rtl="0" lvl="0">
              <a:spcBef>
                <a:spcPts val="0"/>
              </a:spcBef>
              <a:buNone/>
            </a:pPr>
            <a:r>
              <a:rPr u="sng" b="1" sz="2500"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Misplaced Modifiers</a:t>
            </a:r>
            <a:r>
              <a:rPr sz="2500"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are modifiers that modify something you didn't intend them to modify. For example: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4000"/>
              <a:buFont typeface="Arial"/>
              <a:buNone/>
            </a:pPr>
            <a:r>
              <a:rPr sz="2500"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         	   	</a:t>
            </a:r>
          </a:p>
          <a:p>
            <a:pPr rtl="0" lvl="0" indent="457200" marL="91440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 almost failed every art class I took.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457200" marL="91440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 failed almost every art class I took. </a:t>
            </a:r>
          </a:p>
        </p:txBody>
      </p:sp>
      <p:sp>
        <p:nvSpPr>
          <p:cNvPr id="47" name="Shape 4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/>
              <a:t>What are they?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Your Turn!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Fix the Dangling Modifier using Rule #1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After reading the original study, the article remains unconvincing.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After reading the original study,</a:t>
            </a:r>
            <a:r>
              <a:rPr lang="en">
                <a:solidFill>
                  <a:srgbClr val="FF0000"/>
                </a:solidFill>
              </a:rPr>
              <a:t> I</a:t>
            </a:r>
            <a:r>
              <a:rPr lang="en"/>
              <a:t> find the article unconvincing. 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y="274650" x="328200"/>
            <a:ext cy="1143000" cx="8510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Correcting Dangling Modifiers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Rule # 2 : Name the subject of the action in the introductory clause.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 lvl="0">
              <a:spcBef>
                <a:spcPts val="0"/>
              </a:spcBef>
              <a:buNone/>
            </a:pPr>
            <a:r>
              <a:rPr lang="en"/>
              <a:t>Without knowing his name, it was difficult to introduce him.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 lv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Because Maria</a:t>
            </a:r>
            <a:r>
              <a:rPr lang="en"/>
              <a:t> didn’t know his name, it was difficult to introduce him.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Your Turn!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Fix the Dangling Modifier using </a:t>
            </a:r>
            <a:r>
              <a:rPr b="1" lang="en"/>
              <a:t>Rule #2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After reading the original study, the article remains unconvincing.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b="1" lang="en"/>
              <a:t>Hint: </a:t>
            </a:r>
            <a:r>
              <a:rPr lang="en"/>
              <a:t>Add the subject to the introductory clause.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Your Turn!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Fix the Dangling Modifier using </a:t>
            </a:r>
            <a:r>
              <a:rPr b="1" lang="en"/>
              <a:t>Rule #2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After reading the original study, the article remains unconvincing.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After</a:t>
            </a:r>
            <a:r>
              <a:rPr lang="en">
                <a:solidFill>
                  <a:srgbClr val="FF0000"/>
                </a:solidFill>
              </a:rPr>
              <a:t> I </a:t>
            </a:r>
            <a:r>
              <a:rPr lang="en"/>
              <a:t>read the original study, the article remains unconvincing. 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y="274650" x="316875"/>
            <a:ext cy="1143000" cx="8510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Correcting Dangling Modifiers</a:t>
            </a: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Rule # 3 : Combine the phrase and main clause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 lvl="0">
              <a:spcBef>
                <a:spcPts val="0"/>
              </a:spcBef>
              <a:buNone/>
            </a:pPr>
            <a:r>
              <a:rPr lang="en"/>
              <a:t>To improve his results, the experiment was done again.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He</a:t>
            </a:r>
            <a:r>
              <a:rPr lang="en"/>
              <a:t> improved his results by doing the experiment again.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9" name="Shape 1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Your Turn!</a:t>
            </a:r>
          </a:p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Fix the Dangling Modifier using </a:t>
            </a:r>
            <a:r>
              <a:rPr b="1" lang="en"/>
              <a:t>Rule #3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After reading the original study, the article remains unconvincing.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b="1" lang="en"/>
              <a:t>Hint:</a:t>
            </a:r>
            <a:r>
              <a:rPr lang="en"/>
              <a:t> Add the subject to the beginning and move the modifier to the end of the sentence.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Your Turn!</a:t>
            </a:r>
          </a:p>
        </p:txBody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Fix the Dangling Modifier using </a:t>
            </a:r>
            <a:r>
              <a:rPr b="1" lang="en"/>
              <a:t>Rule #3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After reading the original study, the article remains unconvincing.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I</a:t>
            </a:r>
            <a:r>
              <a:rPr lang="en"/>
              <a:t> think the article remains unconvincing after reading the original study.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Fix the Dangling Modifier</a:t>
            </a:r>
          </a:p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90000"/>
              </a:lnSpc>
              <a:spcBef>
                <a:spcPts val="700"/>
              </a:spcBef>
              <a:buNone/>
            </a:pPr>
            <a:r>
              <a:rPr sz="2400" lang="en">
                <a:solidFill>
                  <a:srgbClr val="660000"/>
                </a:solidFill>
              </a:rPr>
              <a:t>Fix the Dangling Modifier and label which rule was used</a:t>
            </a:r>
            <a:r>
              <a:rPr sz="2000" lang="en">
                <a:solidFill>
                  <a:srgbClr val="660000"/>
                </a:solidFill>
              </a:rPr>
              <a:t>. </a:t>
            </a:r>
          </a:p>
          <a:p>
            <a:pPr rtl="0" lv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sz="2000" lang="en">
                <a:solidFill>
                  <a:srgbClr val="660000"/>
                </a:solidFill>
              </a:rPr>
              <a:t>1.</a:t>
            </a:r>
            <a:r>
              <a:rPr sz="2800" lang="en"/>
              <a:t>Leaving quickly, my car lights were left on.</a:t>
            </a:r>
          </a:p>
          <a:p>
            <a:pPr rtl="0" lv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sz="2000" lang="en">
                <a:solidFill>
                  <a:srgbClr val="660000"/>
                </a:solidFill>
              </a:rPr>
              <a:t>2.</a:t>
            </a:r>
            <a:r>
              <a:rPr sz="2800" lang="en"/>
              <a:t>After explaining that I had lost my wallet, the waiter allowed me to pay by check.</a:t>
            </a:r>
          </a:p>
          <a:p>
            <a:pPr rtl="0" lv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sz="2000" lang="en">
                <a:solidFill>
                  <a:srgbClr val="660000"/>
                </a:solidFill>
              </a:rPr>
              <a:t>3.</a:t>
            </a:r>
            <a:r>
              <a:rPr sz="2800" lang="en"/>
              <a:t>To complete a degree in anthropology, at least two history courses must be taken.</a:t>
            </a:r>
          </a:p>
          <a:p>
            <a:pPr rtl="0" lv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sz="2000" lang="en">
                <a:solidFill>
                  <a:srgbClr val="660000"/>
                </a:solidFill>
              </a:rPr>
              <a:t>4.</a:t>
            </a:r>
            <a:r>
              <a:rPr sz="2800" lang="en"/>
              <a:t>Once filled with ink, Gina can write for hours before the pen runs dry.</a:t>
            </a:r>
          </a:p>
          <a:p>
            <a:pPr rtl="0" lv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sz="2000" lang="en">
                <a:solidFill>
                  <a:srgbClr val="660000"/>
                </a:solidFill>
              </a:rPr>
              <a:t>5.</a:t>
            </a:r>
            <a:r>
              <a:rPr sz="2800" lang="en"/>
              <a:t>In selecting her next car, cost was determined by Linda’s paycheck.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7" name="Shape 2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8" name="Shape 21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u="sng" lang="en">
                <a:solidFill>
                  <a:schemeClr val="hlink"/>
                </a:solidFill>
                <a:hlinkClick r:id="rId3"/>
              </a:rPr>
              <a:t>Worksheet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9" name="Shape 21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Practice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idx="1" type="body"/>
          </p:nvPr>
        </p:nvSpPr>
        <p:spPr>
          <a:xfrm>
            <a:off y="1600200" x="248975"/>
            <a:ext cy="4840499" cx="8693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 </a:t>
            </a:r>
            <a:r>
              <a:rPr sz="3000"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What is the modifier in each sentence?</a:t>
            </a:r>
          </a:p>
          <a:p>
            <a:pPr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3000">
              <a:latin typeface="Georgia"/>
              <a:ea typeface="Georgia"/>
              <a:cs typeface="Georgia"/>
              <a:sym typeface="Georgia"/>
            </a:endParaRPr>
          </a:p>
          <a:p>
            <a:pPr rtl="0" lvl="0" indent="457200" marL="91440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sz="3000" lang="en">
                <a:latin typeface="Georgia"/>
                <a:ea typeface="Georgia"/>
                <a:cs typeface="Georgia"/>
                <a:sym typeface="Georgia"/>
              </a:rPr>
              <a:t>I </a:t>
            </a:r>
            <a:r>
              <a:rPr sz="3000"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almost</a:t>
            </a:r>
            <a:r>
              <a:rPr sz="3000" lang="en">
                <a:latin typeface="Georgia"/>
                <a:ea typeface="Georgia"/>
                <a:cs typeface="Georgia"/>
                <a:sym typeface="Georgia"/>
              </a:rPr>
              <a:t> failed every art class I took.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t/>
            </a:r>
            <a:endParaRPr sz="3000">
              <a:latin typeface="Georgia"/>
              <a:ea typeface="Georgia"/>
              <a:cs typeface="Georgia"/>
              <a:sym typeface="Georgia"/>
            </a:endParaRPr>
          </a:p>
          <a:p>
            <a:pPr rtl="0" lvl="0" indent="457200" marL="914400">
              <a:spcBef>
                <a:spcPts val="0"/>
              </a:spcBef>
              <a:buNone/>
            </a:pPr>
            <a:r>
              <a:rPr sz="3000" lang="en">
                <a:latin typeface="Georgia"/>
                <a:ea typeface="Georgia"/>
                <a:cs typeface="Georgia"/>
                <a:sym typeface="Georgia"/>
              </a:rPr>
              <a:t>I failed </a:t>
            </a:r>
            <a:r>
              <a:rPr sz="3000"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almost</a:t>
            </a:r>
            <a:r>
              <a:rPr sz="3000" lang="en">
                <a:latin typeface="Georgia"/>
                <a:ea typeface="Georgia"/>
                <a:cs typeface="Georgia"/>
                <a:sym typeface="Georgia"/>
              </a:rPr>
              <a:t> every art class I took.</a:t>
            </a:r>
          </a:p>
          <a:p>
            <a:pPr rtl="0" lvl="0" indent="457200" marL="914400">
              <a:spcBef>
                <a:spcPts val="0"/>
              </a:spcBef>
              <a:buNone/>
            </a:pPr>
            <a:r>
              <a:t/>
            </a:r>
            <a:endParaRPr sz="3000">
              <a:latin typeface="Georgia"/>
              <a:ea typeface="Georgia"/>
              <a:cs typeface="Georgia"/>
              <a:sym typeface="Georgia"/>
            </a:endParaRPr>
          </a:p>
          <a:p>
            <a:pPr rtl="0" lvl="0" indent="457200" marL="914400">
              <a:spcBef>
                <a:spcPts val="0"/>
              </a:spcBef>
              <a:buNone/>
            </a:pPr>
            <a:r>
              <a:rPr sz="3000" lang="en">
                <a:latin typeface="Georgia"/>
                <a:ea typeface="Georgia"/>
                <a:cs typeface="Georgia"/>
                <a:sym typeface="Georgia"/>
              </a:rPr>
              <a:t> </a:t>
            </a:r>
          </a:p>
          <a:p>
            <a:pPr rtl="0" lvl="0" indent="457200" marL="914400">
              <a:spcBef>
                <a:spcPts val="0"/>
              </a:spcBef>
              <a:buNone/>
            </a:pPr>
            <a:r>
              <a:t/>
            </a:r>
            <a:endParaRPr sz="2500">
              <a:latin typeface="Georgia"/>
              <a:ea typeface="Georgia"/>
              <a:cs typeface="Georgia"/>
              <a:sym typeface="Georgia"/>
            </a:endParaRPr>
          </a:p>
          <a:p>
            <a:pPr rtl="0" lvl="0" indent="0" marL="0">
              <a:spcBef>
                <a:spcPts val="0"/>
              </a:spcBef>
              <a:buNone/>
            </a:pPr>
            <a:r>
              <a:rPr sz="2500" lang="en">
                <a:latin typeface="Georgia"/>
                <a:ea typeface="Georgia"/>
                <a:cs typeface="Georgia"/>
                <a:sym typeface="Georgia"/>
              </a:rPr>
              <a:t> </a:t>
            </a:r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Dissecting the sentences...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 indent="0" marL="0">
              <a:spcBef>
                <a:spcPts val="0"/>
              </a:spcBef>
              <a:buNone/>
            </a:pPr>
            <a:r>
              <a:rPr sz="3000" lang="en">
                <a:latin typeface="Georgia"/>
                <a:ea typeface="Georgia"/>
                <a:cs typeface="Georgia"/>
                <a:sym typeface="Georgia"/>
              </a:rPr>
              <a:t>What is the modifier modifying (describing) in each sentence?</a:t>
            </a:r>
          </a:p>
          <a:p>
            <a:pPr algn="ctr" rtl="0" lvl="0" indent="0" mar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sz="3000" lang="en">
                <a:latin typeface="Georgia"/>
                <a:ea typeface="Georgia"/>
                <a:cs typeface="Georgia"/>
                <a:sym typeface="Georgia"/>
              </a:rPr>
              <a:t>I </a:t>
            </a:r>
            <a:r>
              <a:rPr u="sng" sz="3000" lang="en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almost</a:t>
            </a:r>
            <a:r>
              <a:rPr sz="3000" lang="en">
                <a:latin typeface="Georgia"/>
                <a:ea typeface="Georgia"/>
                <a:cs typeface="Georgia"/>
                <a:sym typeface="Georgia"/>
              </a:rPr>
              <a:t> failed every art class I took.</a:t>
            </a:r>
          </a:p>
          <a:p>
            <a:pPr algn="ctr" rtl="0" lvl="0" indent="0" marL="0">
              <a:spcBef>
                <a:spcPts val="0"/>
              </a:spcBef>
              <a:buNone/>
            </a:pPr>
            <a:r>
              <a:t/>
            </a:r>
            <a:endParaRPr sz="3000">
              <a:latin typeface="Georgia"/>
              <a:ea typeface="Georgia"/>
              <a:cs typeface="Georgia"/>
              <a:sym typeface="Georgia"/>
            </a:endParaRPr>
          </a:p>
          <a:p>
            <a:pPr algn="l" rtl="0" lvl="0" indent="0" marL="914400">
              <a:spcBef>
                <a:spcPts val="0"/>
              </a:spcBef>
              <a:buNone/>
            </a:pPr>
            <a:r>
              <a:rPr lang="en"/>
              <a:t> </a:t>
            </a:r>
            <a:r>
              <a:rPr sz="3000" lang="en">
                <a:latin typeface="Georgia"/>
                <a:ea typeface="Georgia"/>
                <a:cs typeface="Georgia"/>
                <a:sym typeface="Georgia"/>
              </a:rPr>
              <a:t>I failed </a:t>
            </a:r>
            <a:r>
              <a:rPr u="sng" sz="3000" lang="en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almost</a:t>
            </a:r>
            <a:r>
              <a:rPr sz="3000" lang="en">
                <a:latin typeface="Georgia"/>
                <a:ea typeface="Georgia"/>
                <a:cs typeface="Georgia"/>
                <a:sym typeface="Georgia"/>
              </a:rPr>
              <a:t> every art class I took. </a:t>
            </a:r>
          </a:p>
          <a:p>
            <a:pPr rtl="0" lvl="0" indent="457200" marL="914400">
              <a:spcBef>
                <a:spcPts val="0"/>
              </a:spcBef>
              <a:buNone/>
            </a:pPr>
            <a:r>
              <a:t/>
            </a:r>
            <a:endParaRPr sz="2500">
              <a:latin typeface="Georgia"/>
              <a:ea typeface="Georgia"/>
              <a:cs typeface="Georgia"/>
              <a:sym typeface="Georgia"/>
            </a:endParaRPr>
          </a:p>
          <a:p>
            <a:pPr rtl="0" lvl="0" indent="0" marL="0">
              <a:spcBef>
                <a:spcPts val="0"/>
              </a:spcBef>
              <a:buNone/>
            </a:pPr>
            <a:r>
              <a:rPr sz="2500" lang="en">
                <a:latin typeface="Georgia"/>
                <a:ea typeface="Georgia"/>
                <a:cs typeface="Georgia"/>
                <a:sym typeface="Georgia"/>
              </a:rPr>
              <a:t> </a:t>
            </a:r>
          </a:p>
        </p:txBody>
      </p:sp>
      <p:sp>
        <p:nvSpPr>
          <p:cNvPr id="59" name="Shape 5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Dissecting the sentences...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809800" x="457200"/>
            <a:ext cy="1914525" cx="22860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idx="1" type="body"/>
          </p:nvPr>
        </p:nvSpPr>
        <p:spPr>
          <a:xfrm>
            <a:off y="1505100" x="226350"/>
            <a:ext cy="4840499" cx="8691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 indent="0" marL="0">
              <a:spcBef>
                <a:spcPts val="0"/>
              </a:spcBef>
              <a:buNone/>
            </a:pPr>
            <a:r>
              <a:rPr sz="3000" lang="en">
                <a:latin typeface="Georgia"/>
                <a:ea typeface="Georgia"/>
                <a:cs typeface="Georgia"/>
                <a:sym typeface="Georgia"/>
              </a:rPr>
              <a:t>What is the modifier modifying (describing) in each sentence?</a:t>
            </a:r>
          </a:p>
          <a:p>
            <a:pPr algn="ctr" rtl="0" lvl="0" indent="0" mar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sz="3000" lang="en">
                <a:latin typeface="Georgia"/>
                <a:ea typeface="Georgia"/>
                <a:cs typeface="Georgia"/>
                <a:sym typeface="Georgia"/>
              </a:rPr>
              <a:t>I </a:t>
            </a:r>
            <a:r>
              <a:rPr u="sng" sz="3000" lang="en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almost</a:t>
            </a:r>
            <a:r>
              <a:rPr sz="3000" lang="en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sz="3000" lang="en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failed</a:t>
            </a:r>
            <a:r>
              <a:rPr sz="3000" lang="en">
                <a:latin typeface="Georgia"/>
                <a:ea typeface="Georgia"/>
                <a:cs typeface="Georgia"/>
                <a:sym typeface="Georgia"/>
              </a:rPr>
              <a:t> every art class I took.</a:t>
            </a:r>
          </a:p>
          <a:p>
            <a:pPr algn="ctr"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3000">
              <a:latin typeface="Georgia"/>
              <a:ea typeface="Georgia"/>
              <a:cs typeface="Georgia"/>
              <a:sym typeface="Georgia"/>
            </a:endParaRPr>
          </a:p>
          <a:p>
            <a:pPr algn="ctr" rtl="0" lvl="0" indent="457200" marL="914400">
              <a:spcBef>
                <a:spcPts val="0"/>
              </a:spcBef>
              <a:buNone/>
            </a:pPr>
            <a:r>
              <a:t/>
            </a:r>
            <a:endParaRPr sz="3000">
              <a:latin typeface="Georgia"/>
              <a:ea typeface="Georgia"/>
              <a:cs typeface="Georgia"/>
              <a:sym typeface="Georgia"/>
            </a:endParaRPr>
          </a:p>
          <a:p>
            <a:pPr algn="ctr" rtl="0" lvl="0" indent="457200" marL="914400">
              <a:spcBef>
                <a:spcPts val="0"/>
              </a:spcBef>
              <a:buNone/>
            </a:pPr>
            <a:r>
              <a:rPr sz="3000" lang="en">
                <a:latin typeface="Georgia"/>
                <a:ea typeface="Georgia"/>
                <a:cs typeface="Georgia"/>
                <a:sym typeface="Georgia"/>
              </a:rPr>
              <a:t>I failed </a:t>
            </a:r>
            <a:r>
              <a:rPr u="sng" sz="3000" lang="en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almost</a:t>
            </a:r>
            <a:r>
              <a:rPr sz="3000" lang="en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sz="3000" lang="en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every</a:t>
            </a:r>
            <a:r>
              <a:rPr sz="3000" lang="en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sz="3000" lang="en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art class</a:t>
            </a:r>
            <a:r>
              <a:rPr sz="3000" lang="en">
                <a:latin typeface="Georgia"/>
                <a:ea typeface="Georgia"/>
                <a:cs typeface="Georgia"/>
                <a:sym typeface="Georgia"/>
              </a:rPr>
              <a:t> I took. 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t/>
            </a:r>
            <a:endParaRPr sz="3000">
              <a:latin typeface="Georgia"/>
              <a:ea typeface="Georgia"/>
              <a:cs typeface="Georgia"/>
              <a:sym typeface="Georgia"/>
            </a:endParaRPr>
          </a:p>
          <a:p>
            <a:pPr algn="ctr" rtl="0" lvl="0" indent="0" marL="0">
              <a:spcBef>
                <a:spcPts val="0"/>
              </a:spcBef>
              <a:buNone/>
            </a:pPr>
            <a:r>
              <a:rPr b="1" sz="2800" lang="en">
                <a:latin typeface="Georgia"/>
                <a:ea typeface="Georgia"/>
                <a:cs typeface="Georgia"/>
                <a:sym typeface="Georgia"/>
              </a:rPr>
              <a:t>Modifiers describe the words/phrases </a:t>
            </a:r>
          </a:p>
          <a:p>
            <a:pPr algn="ctr" rtl="0" lvl="0" indent="0" marL="0">
              <a:spcBef>
                <a:spcPts val="0"/>
              </a:spcBef>
              <a:buNone/>
            </a:pPr>
            <a:r>
              <a:rPr b="1" sz="2800" lang="en">
                <a:latin typeface="Georgia"/>
                <a:ea typeface="Georgia"/>
                <a:cs typeface="Georgia"/>
                <a:sym typeface="Georgia"/>
              </a:rPr>
              <a:t>directly following them.</a:t>
            </a:r>
          </a:p>
          <a:p>
            <a:pPr rtl="0" lvl="0" indent="457200" marL="914400">
              <a:spcBef>
                <a:spcPts val="0"/>
              </a:spcBef>
              <a:buNone/>
            </a:pPr>
            <a:r>
              <a:t/>
            </a:r>
            <a:endParaRPr sz="2500">
              <a:latin typeface="Georgia"/>
              <a:ea typeface="Georgia"/>
              <a:cs typeface="Georgia"/>
              <a:sym typeface="Georgia"/>
            </a:endParaRPr>
          </a:p>
          <a:p>
            <a:pPr rtl="0" lvl="0" indent="0" marL="0">
              <a:spcBef>
                <a:spcPts val="0"/>
              </a:spcBef>
              <a:buNone/>
            </a:pPr>
            <a:r>
              <a:rPr sz="2500" lang="en">
                <a:latin typeface="Georgia"/>
                <a:ea typeface="Georgia"/>
                <a:cs typeface="Georgia"/>
                <a:sym typeface="Georgia"/>
              </a:rPr>
              <a:t> </a:t>
            </a:r>
          </a:p>
        </p:txBody>
      </p:sp>
      <p:sp>
        <p:nvSpPr>
          <p:cNvPr id="66" name="Shape 6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Dissecting the sentences...</a:t>
            </a:r>
          </a:p>
        </p:txBody>
      </p:sp>
      <p:sp>
        <p:nvSpPr>
          <p:cNvPr id="67" name="Shape 67"/>
          <p:cNvSpPr/>
          <p:nvPr/>
        </p:nvSpPr>
        <p:spPr>
          <a:xfrm>
            <a:off y="2650775" x="2332425"/>
            <a:ext cy="536700" cx="1232400"/>
          </a:xfrm>
          <a:prstGeom prst="uturnArrow">
            <a:avLst>
              <a:gd fmla="val 25000" name="adj1"/>
              <a:gd fmla="val 25000" name="adj2"/>
              <a:gd fmla="val 25000" name="adj3"/>
              <a:gd fmla="val 43750" name="adj4"/>
              <a:gd fmla="val 75000" name="adj5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/>
          <p:nvPr/>
        </p:nvSpPr>
        <p:spPr>
          <a:xfrm>
            <a:off y="4385175" x="3939125"/>
            <a:ext cy="433200" cx="2047500"/>
          </a:xfrm>
          <a:prstGeom prst="uturnArrow">
            <a:avLst>
              <a:gd fmla="val 25000" name="adj1"/>
              <a:gd fmla="val 25000" name="adj2"/>
              <a:gd fmla="val 25000" name="adj3"/>
              <a:gd fmla="val 43750" name="adj4"/>
              <a:gd fmla="val 75000" name="adj5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/>
          <p:nvPr/>
        </p:nvSpPr>
        <p:spPr>
          <a:xfrm>
            <a:off y="4760200" x="4708450"/>
            <a:ext cy="433200" cx="2421899"/>
          </a:xfrm>
          <a:prstGeom prst="roundRect">
            <a:avLst>
              <a:gd fmla="val 16667" name="adj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>
            <a:off y="3119250" x="2964750"/>
            <a:ext cy="433200" cx="1052400"/>
          </a:xfrm>
          <a:prstGeom prst="roundRect">
            <a:avLst>
              <a:gd fmla="val 16667" name="adj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u="sng" sz="3000" lang="en"/>
              <a:t>Underline</a:t>
            </a:r>
            <a:r>
              <a:rPr sz="3000" lang="en"/>
              <a:t> the modifier. Then, circle and draw an arrow to what it modifies.</a:t>
            </a:r>
            <a:r>
              <a:rPr lang="en"/>
              <a:t> 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 lvl="0">
              <a:spcBef>
                <a:spcPts val="0"/>
              </a:spcBef>
              <a:buNone/>
            </a:pPr>
            <a:r>
              <a:rPr sz="3600" lang="en"/>
              <a:t> He nearly swam for an hour.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algn="ctr" rtl="0" lvl="0">
              <a:spcBef>
                <a:spcPts val="0"/>
              </a:spcBef>
              <a:buNone/>
            </a:pPr>
            <a:r>
              <a:rPr sz="3600" lang="en"/>
              <a:t>  He swam for nearly an hour.</a:t>
            </a:r>
          </a:p>
          <a:p>
            <a:pPr algn="ctr">
              <a:spcBef>
                <a:spcPts val="0"/>
              </a:spcBef>
              <a:buNone/>
            </a:pPr>
            <a:r>
              <a:t/>
            </a:r>
            <a:endParaRPr sz="3600"/>
          </a:p>
        </p:txBody>
      </p:sp>
      <p:sp>
        <p:nvSpPr>
          <p:cNvPr id="76" name="Shape 7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Let’s Try, Again!</a:t>
            </a:r>
          </a:p>
        </p:txBody>
      </p:sp>
      <p:sp>
        <p:nvSpPr>
          <p:cNvPr id="77" name="Shape 77"/>
          <p:cNvSpPr/>
          <p:nvPr/>
        </p:nvSpPr>
        <p:spPr>
          <a:xfrm>
            <a:off y="1776725" x="5828175"/>
            <a:ext cy="429899" cx="1018500"/>
          </a:xfrm>
          <a:prstGeom prst="roundRect">
            <a:avLst>
              <a:gd fmla="val 16667" name="adj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>
            <a:off y="2251900" x="2716050"/>
            <a:ext cy="146999" cx="8601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9" name="Shape 7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933025" x="81525"/>
            <a:ext cy="1924975" cx="16533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3000" lang="en"/>
              <a:t>Underline the modifier. Then, circle and draw an arrow to what it modifies.</a:t>
            </a:r>
            <a:r>
              <a:rPr lang="en"/>
              <a:t> 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 lvl="0">
              <a:spcBef>
                <a:spcPts val="0"/>
              </a:spcBef>
              <a:buNone/>
            </a:pPr>
            <a:r>
              <a:rPr sz="3600" lang="en"/>
              <a:t>He </a:t>
            </a:r>
            <a:r>
              <a:rPr u="sng" sz="3600" lang="en">
                <a:solidFill>
                  <a:srgbClr val="FF0000"/>
                </a:solidFill>
              </a:rPr>
              <a:t>nearly</a:t>
            </a:r>
            <a:r>
              <a:rPr sz="3600" lang="en"/>
              <a:t> </a:t>
            </a:r>
            <a:r>
              <a:rPr sz="3600" lang="en">
                <a:solidFill>
                  <a:srgbClr val="0000FF"/>
                </a:solidFill>
              </a:rPr>
              <a:t>swam</a:t>
            </a:r>
            <a:r>
              <a:rPr sz="3600" lang="en"/>
              <a:t> for an hour.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algn="ctr" rtl="0" lvl="0">
              <a:spcBef>
                <a:spcPts val="0"/>
              </a:spcBef>
              <a:buNone/>
            </a:pPr>
            <a:r>
              <a:rPr sz="3600" lang="en"/>
              <a:t>He swam for </a:t>
            </a:r>
            <a:r>
              <a:rPr u="sng" sz="3600" lang="en">
                <a:solidFill>
                  <a:srgbClr val="FF0000"/>
                </a:solidFill>
              </a:rPr>
              <a:t>nearly</a:t>
            </a:r>
            <a:r>
              <a:rPr sz="3600" lang="en"/>
              <a:t> </a:t>
            </a:r>
            <a:r>
              <a:rPr sz="3600" lang="en">
                <a:solidFill>
                  <a:srgbClr val="0000FF"/>
                </a:solidFill>
              </a:rPr>
              <a:t>an hour</a:t>
            </a:r>
            <a:r>
              <a:rPr sz="3600" lang="en"/>
              <a:t>.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sz="3600"/>
          </a:p>
        </p:txBody>
      </p:sp>
      <p:sp>
        <p:nvSpPr>
          <p:cNvPr id="85" name="Shape 8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Let’s Try, Again!</a:t>
            </a:r>
          </a:p>
        </p:txBody>
      </p:sp>
      <p:sp>
        <p:nvSpPr>
          <p:cNvPr id="86" name="Shape 86"/>
          <p:cNvSpPr/>
          <p:nvPr/>
        </p:nvSpPr>
        <p:spPr>
          <a:xfrm>
            <a:off y="3406325" x="3734550"/>
            <a:ext cy="407400" cx="1244700"/>
          </a:xfrm>
          <a:prstGeom prst="roundRect">
            <a:avLst>
              <a:gd fmla="val 16667" name="adj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/>
        </p:nvSpPr>
        <p:spPr>
          <a:xfrm>
            <a:off y="4617275" x="5703675"/>
            <a:ext cy="475199" cx="1663499"/>
          </a:xfrm>
          <a:prstGeom prst="roundRect">
            <a:avLst>
              <a:gd fmla="val 16667" name="adj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/>
        </p:nvSpPr>
        <p:spPr>
          <a:xfrm>
            <a:off y="2998925" x="3021625"/>
            <a:ext cy="407400" cx="1527899"/>
          </a:xfrm>
          <a:prstGeom prst="uturnArrow">
            <a:avLst>
              <a:gd fmla="val 25000" name="adj1"/>
              <a:gd fmla="val 25000" name="adj2"/>
              <a:gd fmla="val 25000" name="adj3"/>
              <a:gd fmla="val 43750" name="adj4"/>
              <a:gd fmla="val 75000" name="adj5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/>
          <p:nvPr/>
        </p:nvSpPr>
        <p:spPr>
          <a:xfrm>
            <a:off y="4142075" x="4979400"/>
            <a:ext cy="475199" cx="1459800"/>
          </a:xfrm>
          <a:prstGeom prst="uturnArrow">
            <a:avLst>
              <a:gd fmla="val 25000" name="adj1"/>
              <a:gd fmla="val 25000" name="adj2"/>
              <a:gd fmla="val 25000" name="adj3"/>
              <a:gd fmla="val 43750" name="adj4"/>
              <a:gd fmla="val 75000" name="adj5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sz="2800" lang="en"/>
              <a:t>We need to be careful that modifiers are modifying the intended words.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sz="2800"/>
          </a:p>
          <a:p>
            <a:pPr algn="ctr" rtl="0" lvl="0">
              <a:spcBef>
                <a:spcPts val="0"/>
              </a:spcBef>
              <a:buNone/>
            </a:pPr>
            <a:r>
              <a:rPr sz="2800" lang="en"/>
              <a:t>Which is mostly likely the intended meaning?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 lvl="0">
              <a:spcBef>
                <a:spcPts val="0"/>
              </a:spcBef>
              <a:buNone/>
            </a:pPr>
            <a:r>
              <a:rPr sz="3600" lang="en"/>
              <a:t>He nearly swam for an hour.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algn="ctr" rtl="0" lvl="0">
              <a:spcBef>
                <a:spcPts val="0"/>
              </a:spcBef>
              <a:buNone/>
            </a:pPr>
            <a:r>
              <a:rPr sz="3600" lang="en"/>
              <a:t>He swam for nearly an hour.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sz="3600"/>
          </a:p>
        </p:txBody>
      </p:sp>
      <p:sp>
        <p:nvSpPr>
          <p:cNvPr id="95" name="Shape 9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Misplaced Modifiers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Fix the Misplaced Modifier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sz="2200" lang="en">
                <a:solidFill>
                  <a:srgbClr val="660000"/>
                </a:solidFill>
              </a:rPr>
              <a:t>1.</a:t>
            </a:r>
            <a:r>
              <a:rPr sz="3200" lang="en"/>
              <a:t>I nearly made $100.00 today.</a:t>
            </a:r>
          </a:p>
          <a:p>
            <a:pPr rtl="0" lvl="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sz="2200" lang="en">
                <a:solidFill>
                  <a:srgbClr val="660000"/>
                </a:solidFill>
              </a:rPr>
              <a:t>2.</a:t>
            </a:r>
            <a:r>
              <a:rPr sz="3200" lang="en"/>
              <a:t>When we opened the leather woman’s purse, we found the missing keys.</a:t>
            </a:r>
          </a:p>
          <a:p>
            <a:pPr rtl="0" lvl="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sz="2200" lang="en">
                <a:solidFill>
                  <a:srgbClr val="660000"/>
                </a:solidFill>
              </a:rPr>
              <a:t>3.</a:t>
            </a:r>
            <a:r>
              <a:rPr sz="3200" lang="en"/>
              <a:t>The job scarcely took an hour to complete.</a:t>
            </a:r>
          </a:p>
          <a:p>
            <a:pPr rtl="0" lvl="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sz="2200" lang="en">
                <a:solidFill>
                  <a:srgbClr val="660000"/>
                </a:solidFill>
              </a:rPr>
              <a:t>4.</a:t>
            </a:r>
            <a:r>
              <a:rPr sz="3200" lang="en"/>
              <a:t>I only have five minutes to talk with you.</a:t>
            </a:r>
          </a:p>
          <a:p>
            <a:pPr rtl="0" lvl="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sz="2200" lang="en">
                <a:solidFill>
                  <a:srgbClr val="660000"/>
                </a:solidFill>
              </a:rPr>
              <a:t>5.</a:t>
            </a:r>
            <a:r>
              <a:rPr sz="3200" lang="en"/>
              <a:t>The striking Honda’s paint job made everyone gasp.</a:t>
            </a:r>
            <a:r>
              <a:rPr sz="3200" lang="en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