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36"/>
  </p:notesMasterIdLst>
  <p:sldIdLst>
    <p:sldId id="283" r:id="rId2"/>
    <p:sldId id="258" r:id="rId3"/>
    <p:sldId id="284" r:id="rId4"/>
    <p:sldId id="285" r:id="rId5"/>
    <p:sldId id="286" r:id="rId6"/>
    <p:sldId id="291" r:id="rId7"/>
    <p:sldId id="260" r:id="rId8"/>
    <p:sldId id="287" r:id="rId9"/>
    <p:sldId id="288" r:id="rId10"/>
    <p:sldId id="289" r:id="rId11"/>
    <p:sldId id="290" r:id="rId12"/>
    <p:sldId id="292" r:id="rId13"/>
    <p:sldId id="293" r:id="rId14"/>
    <p:sldId id="294" r:id="rId15"/>
    <p:sldId id="272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660"/>
  </p:normalViewPr>
  <p:slideViewPr>
    <p:cSldViewPr>
      <p:cViewPr varScale="1">
        <p:scale>
          <a:sx n="76" d="100"/>
          <a:sy n="76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C4657-DDCD-4D26-8EDE-8EB1F6E8FA54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13D68-B7E3-4A17-87B2-CADF558729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4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3D68-B7E3-4A17-87B2-CADF558729E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F0E33C6-2C3D-437C-B4ED-9CAC95A1A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286A-AF83-41C9-9804-34EC77AB0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95CC-DD65-49A7-AEB6-893DFB416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BA18-1AF6-4F38-9CC5-69DE8CE54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65DC-48EB-4F4B-9E92-47114D22B4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8AD7-CA77-49AE-B786-4DE746479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FD49BC-C9BE-47D5-8100-08A4055A01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5C3FC5E-DE57-4A2F-B872-5EF0AD3E8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8889D-3D3F-4CA8-BE54-B8D59AD2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0BCB-B5C0-4B3A-A701-0E4EFE1BC3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845A-8E78-4857-87D6-49A993304A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C2BBE0B-19B5-4B2E-B9BB-F3E319A3E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s://www.yourprosperityfoundation.org/images/andrew_carnegie_wlck.jpg&amp;imgrefurl=https://www.yourprosperityfoundation.org/NAPOLEON_HILL-_ANDREW_C.html&amp;usg=__dNflKrbTCgA726FUF4syKqk9bZ8=&amp;h=2092&amp;w=1710&amp;sz=1832&amp;hl=en&amp;start=4&amp;um=1&amp;itbs=1&amp;tbnid=0NgUxy3AO9HTDM:&amp;tbnh=150&amp;tbnw=123&amp;prev=/images?q=andrew+carnegie&amp;um=1&amp;hl=en&amp;tbs=isch: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Broadway" pitchFamily="82" charset="0"/>
              </a:rPr>
              <a:t>Modernism &amp; </a:t>
            </a:r>
            <a:r>
              <a:rPr lang="en-US" sz="3600" i="1" dirty="0" smtClean="0">
                <a:latin typeface="Broadway" pitchFamily="82" charset="0"/>
              </a:rPr>
              <a:t>The Great Gatsby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8546" name="Picture 2" descr="http://bioinfo.mbb.yale.edu/~mbg/dom/fun3/great-gatsby/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00200"/>
            <a:ext cx="3124200" cy="4686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latin typeface="Broadway" pitchFamily="82" charset="0"/>
              </a:rPr>
              <a:t>F. Scott Fitzgerald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>
            <a:normAutofit/>
          </a:bodyPr>
          <a:lstStyle/>
          <a:p>
            <a:r>
              <a:rPr lang="en-US" dirty="0" smtClean="0"/>
              <a:t>Wife has extramarital affair</a:t>
            </a:r>
            <a:br>
              <a:rPr lang="en-US" dirty="0" smtClean="0"/>
            </a:br>
            <a:endParaRPr lang="en-US" sz="1300" dirty="0" smtClean="0"/>
          </a:p>
          <a:p>
            <a:r>
              <a:rPr lang="en-US" dirty="0" smtClean="0"/>
              <a:t>Wrote approximately 160 short stories during this time to supplement income</a:t>
            </a:r>
            <a:br>
              <a:rPr lang="en-US" dirty="0" smtClean="0"/>
            </a:br>
            <a:endParaRPr lang="en-US" sz="1300" dirty="0" smtClean="0"/>
          </a:p>
          <a:p>
            <a:r>
              <a:rPr lang="en-US" dirty="0" smtClean="0"/>
              <a:t>Wife committed to institution for alcoholism</a:t>
            </a:r>
            <a:br>
              <a:rPr lang="en-US" dirty="0" smtClean="0"/>
            </a:br>
            <a:endParaRPr lang="en-US" sz="1300" dirty="0" smtClean="0"/>
          </a:p>
          <a:p>
            <a:r>
              <a:rPr lang="en-US" dirty="0" smtClean="0"/>
              <a:t>Went to Hollywood to write screenplays</a:t>
            </a:r>
            <a:br>
              <a:rPr lang="en-US" dirty="0" smtClean="0"/>
            </a:br>
            <a:endParaRPr lang="en-US" sz="1200" dirty="0" smtClean="0"/>
          </a:p>
          <a:p>
            <a:r>
              <a:rPr lang="en-US" dirty="0" smtClean="0"/>
              <a:t>Did not complete his last novel (</a:t>
            </a:r>
            <a:r>
              <a:rPr lang="en-US" i="1" dirty="0" smtClean="0"/>
              <a:t>The Last Tycoon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sz="1200" dirty="0" smtClean="0"/>
          </a:p>
          <a:p>
            <a:r>
              <a:rPr lang="en-US" dirty="0" smtClean="0"/>
              <a:t>Died in 1940 after battling alcohol and heart attacks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latin typeface="Broadway" pitchFamily="82" charset="0"/>
              </a:rPr>
              <a:t>F. Scott Fitzgerald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648200" cy="49743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Regarded as spokesman for the “Lost Generation” of the 1920s</a:t>
            </a:r>
            <a:br>
              <a:rPr lang="en-US" dirty="0" smtClean="0"/>
            </a:br>
            <a:endParaRPr lang="en-US" sz="1600" dirty="0" smtClean="0"/>
          </a:p>
          <a:p>
            <a:r>
              <a:rPr lang="en-US" dirty="0" smtClean="0"/>
              <a:t>Created a vision of what he wanted to become</a:t>
            </a:r>
            <a:br>
              <a:rPr lang="en-US" dirty="0" smtClean="0"/>
            </a:br>
            <a:endParaRPr lang="en-US" sz="1600" dirty="0" smtClean="0"/>
          </a:p>
          <a:p>
            <a:r>
              <a:rPr lang="en-US" dirty="0" smtClean="0"/>
              <a:t>Worked to actualize that vision</a:t>
            </a:r>
            <a:br>
              <a:rPr lang="en-US" dirty="0" smtClean="0"/>
            </a:br>
            <a:endParaRPr lang="en-US" sz="1600" dirty="0" smtClean="0"/>
          </a:p>
          <a:p>
            <a:r>
              <a:rPr lang="en-US" b="1" dirty="0" smtClean="0"/>
              <a:t>Became the embodiment of the American Dream</a:t>
            </a:r>
            <a:br>
              <a:rPr lang="en-US" b="1" dirty="0" smtClean="0"/>
            </a:br>
            <a:endParaRPr lang="en-US" sz="1600" b="1" dirty="0" smtClean="0"/>
          </a:p>
          <a:p>
            <a:r>
              <a:rPr lang="en-US" dirty="0" smtClean="0"/>
              <a:t>Has been called America’s greatest modern romantic writer</a:t>
            </a:r>
            <a:br>
              <a:rPr lang="en-US" dirty="0" smtClean="0"/>
            </a:br>
            <a:endParaRPr lang="en-US" sz="1500" dirty="0" smtClean="0"/>
          </a:p>
          <a:p>
            <a:r>
              <a:rPr lang="en-US" b="1" dirty="0" smtClean="0"/>
              <a:t>Works reflect the spirit of his times, yet they are timeless</a:t>
            </a:r>
            <a:br>
              <a:rPr lang="en-US" b="1" dirty="0" smtClean="0"/>
            </a:br>
            <a:endParaRPr lang="en-US" sz="1500" b="1" dirty="0" smtClean="0"/>
          </a:p>
          <a:p>
            <a:r>
              <a:rPr lang="en-US" dirty="0" smtClean="0"/>
              <a:t>Offered great insight into the American experience</a:t>
            </a:r>
          </a:p>
        </p:txBody>
      </p:sp>
      <p:pic>
        <p:nvPicPr>
          <p:cNvPr id="4" name="Picture 10" descr="32312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52600"/>
            <a:ext cx="3578225" cy="460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algn="ctr"/>
            <a:r>
              <a:rPr lang="en-US" i="1" dirty="0" smtClean="0">
                <a:latin typeface="Broadway" pitchFamily="82" charset="0"/>
              </a:rPr>
              <a:t>The Great Gatsby</a:t>
            </a:r>
            <a:endParaRPr lang="en-US" i="1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Published in 1925</a:t>
            </a:r>
            <a:br>
              <a:rPr lang="en-US" b="1" dirty="0" smtClean="0"/>
            </a:br>
            <a:endParaRPr lang="en-US" sz="1900" b="1" dirty="0" smtClean="0"/>
          </a:p>
          <a:p>
            <a:r>
              <a:rPr lang="en-US" b="1" dirty="0" smtClean="0"/>
              <a:t>Nine chapters; written in first-person</a:t>
            </a:r>
          </a:p>
          <a:p>
            <a:pPr>
              <a:buNone/>
            </a:pPr>
            <a:endParaRPr lang="en-US" sz="1900" dirty="0" smtClean="0"/>
          </a:p>
          <a:p>
            <a:r>
              <a:rPr lang="en-US" dirty="0" smtClean="0"/>
              <a:t>Hailed as an artistic success</a:t>
            </a:r>
          </a:p>
          <a:p>
            <a:endParaRPr lang="en-US" sz="1700" dirty="0" smtClean="0"/>
          </a:p>
          <a:p>
            <a:r>
              <a:rPr lang="en-US" b="1" dirty="0" smtClean="0"/>
              <a:t>Examines the Jazz Age generation’s adherence to false material values</a:t>
            </a:r>
          </a:p>
          <a:p>
            <a:endParaRPr lang="en-US" sz="1700" dirty="0" smtClean="0"/>
          </a:p>
          <a:p>
            <a:r>
              <a:rPr lang="en-US" b="1" dirty="0" smtClean="0"/>
              <a:t>Exposes the moral irresponsibility of the affluent in 1920s American society</a:t>
            </a:r>
          </a:p>
          <a:p>
            <a:endParaRPr lang="en-US" sz="1700" dirty="0" smtClean="0"/>
          </a:p>
          <a:p>
            <a:r>
              <a:rPr lang="en-US" b="1" dirty="0" smtClean="0"/>
              <a:t>Foretells the disillusionment with the American Dream</a:t>
            </a:r>
          </a:p>
          <a:p>
            <a:endParaRPr lang="en-US" sz="1700" dirty="0" smtClean="0"/>
          </a:p>
          <a:p>
            <a:r>
              <a:rPr lang="en-US" dirty="0" smtClean="0"/>
              <a:t>Strongly contrasts innocence with experience and ideals with reality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latin typeface="Broadway" pitchFamily="82" charset="0"/>
              </a:rPr>
              <a:t>America during the 1920s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800600" cy="489813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Experienced a cultural and lifestyle revolution</a:t>
            </a:r>
          </a:p>
          <a:p>
            <a:endParaRPr lang="en-US" sz="1800" dirty="0" smtClean="0"/>
          </a:p>
          <a:p>
            <a:r>
              <a:rPr lang="en-US" dirty="0" smtClean="0"/>
              <a:t>Stock market boomed</a:t>
            </a:r>
          </a:p>
          <a:p>
            <a:endParaRPr lang="en-US" sz="1800" dirty="0" smtClean="0"/>
          </a:p>
          <a:p>
            <a:r>
              <a:rPr lang="en-US" b="1" dirty="0" smtClean="0"/>
              <a:t>The wealthy spent money on lavish parties and expensive acquisitions</a:t>
            </a:r>
          </a:p>
          <a:p>
            <a:endParaRPr lang="en-US" sz="1800" dirty="0" smtClean="0"/>
          </a:p>
          <a:p>
            <a:r>
              <a:rPr lang="en-US" b="1" dirty="0" smtClean="0"/>
              <a:t>Automobile became the symbol of wealth</a:t>
            </a:r>
          </a:p>
          <a:p>
            <a:endParaRPr lang="en-US" sz="1800" dirty="0" smtClean="0"/>
          </a:p>
          <a:p>
            <a:r>
              <a:rPr lang="en-US" b="1" dirty="0" smtClean="0"/>
              <a:t>Profits made both legally and illegally</a:t>
            </a:r>
          </a:p>
        </p:txBody>
      </p:sp>
      <p:pic>
        <p:nvPicPr>
          <p:cNvPr id="2052" name="Picture 4" descr="http://img.infibeam.com/img/9ee50098/109/2/9781414402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81200"/>
            <a:ext cx="3189732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latin typeface="Broadway" pitchFamily="82" charset="0"/>
              </a:rPr>
              <a:t>The American Dream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648200" cy="4898136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The idea one can achieve financial success through hard work, courage and determination</a:t>
            </a:r>
          </a:p>
          <a:p>
            <a:pPr>
              <a:buNone/>
            </a:pPr>
            <a:endParaRPr lang="en-US" sz="1100" dirty="0" smtClean="0"/>
          </a:p>
          <a:p>
            <a:r>
              <a:rPr lang="en-US" dirty="0" smtClean="0"/>
              <a:t>Values held by many European immigrants; passed down to subsequent generations</a:t>
            </a:r>
          </a:p>
          <a:p>
            <a:pPr>
              <a:buNone/>
            </a:pPr>
            <a:endParaRPr lang="en-US" sz="1100" dirty="0" smtClean="0"/>
          </a:p>
          <a:p>
            <a:r>
              <a:rPr lang="en-US" b="1" dirty="0" smtClean="0"/>
              <a:t>Unifies America despite racial, political, socio-economic and religious differences</a:t>
            </a:r>
          </a:p>
          <a:p>
            <a:pPr>
              <a:buNone/>
            </a:pPr>
            <a:endParaRPr lang="en-US" sz="1100" dirty="0" smtClean="0"/>
          </a:p>
          <a:p>
            <a:r>
              <a:rPr lang="en-US" b="1" dirty="0" smtClean="0"/>
              <a:t>Connects the generations of the past to those of the future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8850" name="Picture 2" descr="http://www.kristisiegel.com/american_drea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81200"/>
            <a:ext cx="371771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algn="ctr"/>
            <a:r>
              <a:rPr lang="en-US" sz="3600" dirty="0">
                <a:latin typeface="Broadway" pitchFamily="82" charset="0"/>
              </a:rPr>
              <a:t>Origins of the American </a:t>
            </a:r>
            <a:r>
              <a:rPr lang="en-US" sz="3600" dirty="0" smtClean="0">
                <a:latin typeface="Broadway" pitchFamily="82" charset="0"/>
              </a:rPr>
              <a:t>Dream</a:t>
            </a:r>
            <a:endParaRPr lang="en-US" sz="3600" dirty="0">
              <a:latin typeface="Broadway" pitchFamily="82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European explorers and the Puritans—Doctrine of Election and </a:t>
            </a:r>
            <a:r>
              <a:rPr lang="en-US" sz="2800" dirty="0" smtClean="0"/>
              <a:t>Predestination</a:t>
            </a:r>
            <a:br>
              <a:rPr lang="en-US" sz="2800" dirty="0" smtClean="0"/>
            </a:br>
            <a:endParaRPr lang="en-US" sz="1100" dirty="0"/>
          </a:p>
          <a:p>
            <a:pPr>
              <a:lnSpc>
                <a:spcPct val="80000"/>
              </a:lnSpc>
            </a:pPr>
            <a:r>
              <a:rPr lang="en-US" sz="2800" b="1" dirty="0"/>
              <a:t>The Declaration of Independence—life, liberty, and the pursuit of </a:t>
            </a:r>
            <a:r>
              <a:rPr lang="en-US" sz="2800" b="1" dirty="0" smtClean="0"/>
              <a:t>happiness</a:t>
            </a:r>
            <a:br>
              <a:rPr lang="en-US" sz="2800" b="1" dirty="0" smtClean="0"/>
            </a:br>
            <a:endParaRPr lang="en-US" sz="1100" b="1" dirty="0"/>
          </a:p>
          <a:p>
            <a:pPr>
              <a:lnSpc>
                <a:spcPct val="80000"/>
              </a:lnSpc>
            </a:pPr>
            <a:r>
              <a:rPr lang="en-US" sz="2800" b="1" dirty="0"/>
              <a:t>American Revolutionary War—promise of land ownership and </a:t>
            </a:r>
            <a:r>
              <a:rPr lang="en-US" sz="2800" b="1" dirty="0" smtClean="0"/>
              <a:t>investment</a:t>
            </a:r>
            <a:br>
              <a:rPr lang="en-US" sz="2800" b="1" dirty="0" smtClean="0"/>
            </a:br>
            <a:endParaRPr lang="en-US" sz="1100" b="1" dirty="0"/>
          </a:p>
          <a:p>
            <a:pPr>
              <a:lnSpc>
                <a:spcPct val="80000"/>
              </a:lnSpc>
            </a:pPr>
            <a:r>
              <a:rPr lang="en-US" sz="2800" b="1" dirty="0"/>
              <a:t>Industrial Revolution—possibility of anyone achieving wealth </a:t>
            </a:r>
            <a:r>
              <a:rPr lang="en-US" sz="2800" b="1" dirty="0" smtClean="0"/>
              <a:t>and </a:t>
            </a:r>
            <a:r>
              <a:rPr lang="en-US" sz="2800" b="1" dirty="0"/>
              <a:t>the nouveau </a:t>
            </a:r>
            <a:r>
              <a:rPr lang="en-US" sz="2800" b="1" dirty="0" smtClean="0"/>
              <a:t>riche</a:t>
            </a:r>
            <a:br>
              <a:rPr lang="en-US" sz="2800" b="1" dirty="0" smtClean="0"/>
            </a:br>
            <a:endParaRPr lang="en-US" sz="1100" b="1" dirty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Westward </a:t>
            </a:r>
            <a:r>
              <a:rPr lang="en-US" sz="2800" b="1" dirty="0"/>
              <a:t>expansion and the Gold </a:t>
            </a:r>
            <a:r>
              <a:rPr lang="en-US" sz="2800" b="1" dirty="0" smtClean="0"/>
              <a:t>Rush</a:t>
            </a:r>
            <a:br>
              <a:rPr lang="en-US" sz="2800" b="1" dirty="0" smtClean="0"/>
            </a:br>
            <a:endParaRPr lang="en-US" sz="1000" b="1" dirty="0"/>
          </a:p>
          <a:p>
            <a:pPr>
              <a:lnSpc>
                <a:spcPct val="80000"/>
              </a:lnSpc>
            </a:pPr>
            <a:r>
              <a:rPr lang="en-US" sz="2800" dirty="0"/>
              <a:t>Immigration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roadway" pitchFamily="82" charset="0"/>
              </a:rPr>
              <a:t>Origins of the American Dream: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953000" cy="48981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Popularized by prolific dime novel writer Horatio Alger, Jr. during the late 1800s</a:t>
            </a:r>
            <a:br>
              <a:rPr lang="en-US" dirty="0" smtClean="0"/>
            </a:br>
            <a:endParaRPr lang="en-US" sz="1300" dirty="0" smtClean="0"/>
          </a:p>
          <a:p>
            <a:r>
              <a:rPr lang="en-US" dirty="0" smtClean="0"/>
              <a:t>Wrote novels that idealized the American Dream</a:t>
            </a:r>
            <a:br>
              <a:rPr lang="en-US" dirty="0" smtClean="0"/>
            </a:br>
            <a:endParaRPr lang="en-US" sz="1300" dirty="0" smtClean="0"/>
          </a:p>
          <a:p>
            <a:r>
              <a:rPr lang="en-US" b="1" dirty="0" smtClean="0"/>
              <a:t>Rags-to-riches stories</a:t>
            </a:r>
            <a:br>
              <a:rPr lang="en-US" b="1" dirty="0" smtClean="0"/>
            </a:br>
            <a:endParaRPr lang="en-US" sz="1300" b="1" dirty="0" smtClean="0"/>
          </a:p>
          <a:p>
            <a:r>
              <a:rPr lang="en-US" dirty="0" smtClean="0"/>
              <a:t>Glorified the notion that the down-and-out could still achieve wealth and success</a:t>
            </a:r>
            <a:br>
              <a:rPr lang="en-US" dirty="0" smtClean="0"/>
            </a:br>
            <a:endParaRPr lang="en-US" sz="1300" dirty="0" smtClean="0"/>
          </a:p>
          <a:p>
            <a:r>
              <a:rPr lang="en-US" dirty="0" smtClean="0"/>
              <a:t>Offered optimistic and hopeful stories</a:t>
            </a:r>
            <a:br>
              <a:rPr lang="en-US" dirty="0" smtClean="0"/>
            </a:br>
            <a:endParaRPr lang="en-US" sz="1300" dirty="0" smtClean="0"/>
          </a:p>
          <a:p>
            <a:r>
              <a:rPr lang="en-US" dirty="0" smtClean="0"/>
              <a:t>Helped entrench the American Dream with popular culture</a:t>
            </a:r>
          </a:p>
        </p:txBody>
      </p:sp>
      <p:pic>
        <p:nvPicPr>
          <p:cNvPr id="4" name="Picture 7" descr="fac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752600"/>
            <a:ext cx="317627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roadway" pitchFamily="82" charset="0"/>
              </a:rPr>
              <a:t>The American Dream during the 20</a:t>
            </a:r>
            <a:r>
              <a:rPr lang="en-US" baseline="30000" dirty="0" smtClean="0">
                <a:latin typeface="Broadway" pitchFamily="82" charset="0"/>
              </a:rPr>
              <a:t>th</a:t>
            </a:r>
            <a:r>
              <a:rPr lang="en-US" dirty="0" smtClean="0">
                <a:latin typeface="Broadway" pitchFamily="82" charset="0"/>
              </a:rPr>
              <a:t> Century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4648200" cy="459333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Major industrialist personalities became symbol of American Dream</a:t>
            </a:r>
            <a:br>
              <a:rPr lang="en-US" b="1" dirty="0" smtClean="0"/>
            </a:br>
            <a:endParaRPr lang="en-US" sz="1000" b="1" dirty="0" smtClean="0"/>
          </a:p>
          <a:p>
            <a:r>
              <a:rPr lang="en-US" dirty="0" smtClean="0"/>
              <a:t>Many had humble origins and later controlled major corporations and wealth</a:t>
            </a:r>
            <a:br>
              <a:rPr lang="en-US" dirty="0" smtClean="0"/>
            </a:br>
            <a:endParaRPr lang="en-US" sz="1000" dirty="0" smtClean="0"/>
          </a:p>
          <a:p>
            <a:r>
              <a:rPr lang="en-US" b="1" dirty="0" smtClean="0"/>
              <a:t>Andrew Carnegie </a:t>
            </a:r>
            <a:r>
              <a:rPr lang="en-US" dirty="0" smtClean="0"/>
              <a:t>and </a:t>
            </a:r>
            <a:r>
              <a:rPr lang="en-US" b="1" dirty="0" smtClean="0"/>
              <a:t>J.D. Rockefeller</a:t>
            </a:r>
            <a:r>
              <a:rPr lang="en-US" dirty="0" smtClean="0"/>
              <a:t> among the most prominent</a:t>
            </a:r>
            <a:br>
              <a:rPr lang="en-US" dirty="0" smtClean="0"/>
            </a:br>
            <a:endParaRPr lang="en-US" sz="1000" dirty="0" smtClean="0"/>
          </a:p>
          <a:p>
            <a:r>
              <a:rPr lang="en-US" b="1" dirty="0" smtClean="0"/>
              <a:t>Demonstrated that intelligence and hard work breed success</a:t>
            </a:r>
          </a:p>
        </p:txBody>
      </p:sp>
      <p:pic>
        <p:nvPicPr>
          <p:cNvPr id="80898" name="Picture 2" descr="http://t0.gstatic.com/images?q=tbn:0NgUxy3AO9HTDM:https://www.yourprosperityfoundation.org/images/andrew_carnegie_wlc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828800"/>
            <a:ext cx="19812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4420579"/>
            <a:ext cx="16192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latin typeface="Broadway" pitchFamily="82" charset="0"/>
              </a:rPr>
              <a:t>The American Dream Today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the American dream has become is a question under constant discussion</a:t>
            </a:r>
            <a:br>
              <a:rPr lang="en-US" dirty="0" smtClean="0"/>
            </a:br>
            <a:endParaRPr lang="en-US" sz="1400" dirty="0" smtClean="0"/>
          </a:p>
          <a:p>
            <a:r>
              <a:rPr lang="en-US" dirty="0" smtClean="0"/>
              <a:t>For some, still a viable element of life; for others, only an illusion</a:t>
            </a:r>
            <a:br>
              <a:rPr lang="en-US" dirty="0" smtClean="0"/>
            </a:br>
            <a:endParaRPr lang="en-US" sz="1300" dirty="0" smtClean="0"/>
          </a:p>
          <a:p>
            <a:r>
              <a:rPr lang="en-US" b="1" dirty="0" smtClean="0"/>
              <a:t>Majority believe that it has led to an emphasis on material wealth as a measure of success and/or happiness</a:t>
            </a:r>
            <a:br>
              <a:rPr lang="en-US" b="1" dirty="0" smtClean="0"/>
            </a:br>
            <a:endParaRPr lang="en-US" sz="1300" b="1" dirty="0" smtClean="0"/>
          </a:p>
          <a:p>
            <a:r>
              <a:rPr lang="en-US" b="1" dirty="0" smtClean="0"/>
              <a:t>Consequently morphed into “get rich quick” schemes</a:t>
            </a:r>
            <a:br>
              <a:rPr lang="en-US" b="1" dirty="0" smtClean="0"/>
            </a:br>
            <a:endParaRPr lang="en-US" sz="1300" b="1" dirty="0" smtClean="0"/>
          </a:p>
          <a:p>
            <a:r>
              <a:rPr lang="en-US" b="1" dirty="0" smtClean="0"/>
              <a:t>Many believe the Dream is dead; however, many still work for it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these images suggest about the American Dream?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7772400" cy="90011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Look at the following slides: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  <a:latin typeface="Broadway" pitchFamily="82" charset="0"/>
              </a:rPr>
              <a:t>Modernism </a:t>
            </a:r>
            <a:r>
              <a:rPr lang="en-US" sz="3600" dirty="0">
                <a:solidFill>
                  <a:schemeClr val="accent1"/>
                </a:solidFill>
                <a:latin typeface="Broadway" pitchFamily="82" charset="0"/>
              </a:rPr>
              <a:t>&amp; the Modern </a:t>
            </a:r>
            <a:r>
              <a:rPr lang="en-US" sz="3600" dirty="0" smtClean="0">
                <a:solidFill>
                  <a:schemeClr val="accent1"/>
                </a:solidFill>
                <a:latin typeface="Broadway" pitchFamily="82" charset="0"/>
              </a:rPr>
              <a:t>Novel</a:t>
            </a:r>
            <a:endParaRPr lang="en-US" sz="3600" dirty="0">
              <a:solidFill>
                <a:schemeClr val="accent1"/>
              </a:solidFill>
              <a:latin typeface="Broadway" pitchFamily="82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575676" cy="3733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Refers </a:t>
            </a:r>
            <a:r>
              <a:rPr lang="en-US" dirty="0"/>
              <a:t>to the radical shift in aesthetic and cultural sensibilities evident in the art and literature </a:t>
            </a:r>
            <a:r>
              <a:rPr lang="en-US" dirty="0" smtClean="0"/>
              <a:t>after World War I</a:t>
            </a:r>
            <a:endParaRPr lang="en-US" dirty="0"/>
          </a:p>
          <a:p>
            <a:pPr>
              <a:lnSpc>
                <a:spcPct val="80000"/>
              </a:lnSpc>
              <a:buNone/>
            </a:pPr>
            <a:endParaRPr lang="en-US" sz="12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Marks </a:t>
            </a:r>
            <a:r>
              <a:rPr lang="en-US" dirty="0"/>
              <a:t>a distinctive break with Victorian bourgeois </a:t>
            </a:r>
            <a:r>
              <a:rPr lang="en-US" dirty="0" smtClean="0"/>
              <a:t>morality</a:t>
            </a:r>
            <a:br>
              <a:rPr lang="en-US" dirty="0" smtClean="0"/>
            </a:br>
            <a:endParaRPr lang="en-US" sz="1200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Rejects </a:t>
            </a:r>
            <a:r>
              <a:rPr lang="en-US" b="1" dirty="0"/>
              <a:t>nineteenth-century </a:t>
            </a:r>
            <a:r>
              <a:rPr lang="en-US" b="1" dirty="0" smtClean="0"/>
              <a:t>optimism</a:t>
            </a:r>
            <a:br>
              <a:rPr lang="en-US" b="1" dirty="0" smtClean="0"/>
            </a:br>
            <a:endParaRPr lang="en-US" sz="1200" b="1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Presents </a:t>
            </a:r>
            <a:r>
              <a:rPr lang="en-US" b="1" dirty="0"/>
              <a:t>a profoundly pessimistic picture of a culture in </a:t>
            </a:r>
            <a:r>
              <a:rPr lang="en-US" b="1" dirty="0" smtClean="0"/>
              <a:t>disarray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2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Results </a:t>
            </a:r>
            <a:r>
              <a:rPr lang="en-US" dirty="0"/>
              <a:t>in an apparent apathy and moral relativism.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keokierra.files.wordpress.com/2008/10/check-out-of-american-drea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14400"/>
            <a:ext cx="7487323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totheroots.files.wordpress.com/2007/04/american-dream-is-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9" y="990600"/>
            <a:ext cx="7894595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usrelocationservices.com/index_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762000"/>
            <a:ext cx="5943600" cy="578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http://www.aolcdn.com/ch_realestate/couple-house-3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90600"/>
            <a:ext cx="7416800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mrdprinceknows.today.com/files/2009/06/american_dream_just_add_mone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14400"/>
            <a:ext cx="8001000" cy="5680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www.silverbearcafe.com/private/12.08/images/American-Goth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762000"/>
            <a:ext cx="4572000" cy="5860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www.nocaptionneeded.com/wp-content/uploads/2007/09/pplgl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762000"/>
            <a:ext cx="7315200" cy="585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http://www.briankaneonline.com/images/americandre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838200"/>
            <a:ext cx="5715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http://th04.deviantart.net/fs44/300W/i/2009/061/0/d/American_Dream_by_IMustBeD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85800"/>
            <a:ext cx="4584700" cy="5960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://www.brandingblog.com/AmericanDreamMan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62000"/>
            <a:ext cx="7816229" cy="577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Broadway" pitchFamily="82" charset="0"/>
              </a:rPr>
              <a:t>Modernist Authors</a:t>
            </a:r>
            <a:endParaRPr lang="en-US" dirty="0">
              <a:solidFill>
                <a:schemeClr val="accent1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743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Introduced a variety of literary tactics and devices</a:t>
            </a:r>
            <a:br>
              <a:rPr lang="en-US" b="1" dirty="0" smtClean="0"/>
            </a:br>
            <a:endParaRPr lang="en-US" sz="1600" b="1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Derided for abandoning the social world in favor of its narcissistic interest in language and its processes</a:t>
            </a:r>
            <a:br>
              <a:rPr lang="en-US" dirty="0" smtClean="0"/>
            </a:b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Recognized the failure of language to ever fully communicate meaning </a:t>
            </a:r>
            <a:br>
              <a:rPr lang="en-US" dirty="0" smtClean="0"/>
            </a:b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Downplayed content in favor of an investigation of form.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 descr="http://www.gjenvick.com/images/Books/immigration/0517059053-EllisIsland-GatewayToTheAmericanDre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85800"/>
            <a:ext cx="5956300" cy="598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://www.cartoonstock.com/lowres/wpr0123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762000"/>
            <a:ext cx="5867400" cy="5808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kingofgng.com/media/20081123_barack_obama_comic_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7993461" cy="5470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http://blog.erapinnacleproperties.com/files/2009/01/american-dre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762000"/>
            <a:ext cx="5346700" cy="5851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ttp://www.photographyblog.com/images/photo_of_the_week/05110207/The%20American%20Dre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8382000" cy="5633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latin typeface="Broadway" pitchFamily="82" charset="0"/>
              </a:rPr>
              <a:t>Modernist Authors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953000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Believed modern life was radically different from traditional life</a:t>
            </a:r>
            <a:br>
              <a:rPr lang="en-US" b="1" dirty="0" smtClean="0"/>
            </a:br>
            <a:endParaRPr lang="en-US" sz="1600" b="1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More scientific, faster, more technological, and more mechanized</a:t>
            </a:r>
            <a:br>
              <a:rPr lang="en-US" dirty="0" smtClean="0"/>
            </a:b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Embraced these changes</a:t>
            </a:r>
            <a:br>
              <a:rPr lang="en-US" dirty="0" smtClean="0"/>
            </a:b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Technological innovation inspired new attentiveness to technique in the arts </a:t>
            </a:r>
            <a:br>
              <a:rPr lang="en-US" dirty="0" smtClean="0"/>
            </a:b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Vision and viewpoint an essential aspect </a:t>
            </a:r>
            <a:br>
              <a:rPr lang="en-US" dirty="0" smtClean="0"/>
            </a:br>
            <a:endParaRPr lang="en-US" sz="1300" dirty="0" smtClean="0"/>
          </a:p>
        </p:txBody>
      </p:sp>
      <p:pic>
        <p:nvPicPr>
          <p:cNvPr id="40962" name="Picture 2" descr="http://www.haberarts.com/images/gpol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057400"/>
            <a:ext cx="3450771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latin typeface="Broadway" pitchFamily="82" charset="0"/>
              </a:rPr>
              <a:t>Modernist Authors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5181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Unacceptable to write a straightforward </a:t>
            </a:r>
            <a:r>
              <a:rPr lang="en-US" b="1" smtClean="0"/>
              <a:t>third-person narrative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sz="1600" b="1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Method of telling story as important as the story itself</a:t>
            </a:r>
            <a:br>
              <a:rPr lang="en-US" dirty="0" smtClean="0"/>
            </a:b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Experimented with fictional points of view </a:t>
            </a:r>
            <a:br>
              <a:rPr lang="en-US" dirty="0" smtClean="0"/>
            </a:b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Often restricted the information in the novel to what a single character would have known</a:t>
            </a:r>
            <a:br>
              <a:rPr lang="en-US" b="1" dirty="0" smtClean="0"/>
            </a:br>
            <a:endParaRPr lang="en-US" sz="1600" b="1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Analysis of modernist novels called for new methods of criticism</a:t>
            </a:r>
            <a:br>
              <a:rPr lang="en-US" dirty="0" smtClean="0"/>
            </a:br>
            <a:endParaRPr lang="en-US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latin typeface="Broadway" pitchFamily="82" charset="0"/>
              </a:rPr>
              <a:t>Modernist Authors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4724400" cy="5181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Created new critical vocabulary</a:t>
            </a:r>
            <a:br>
              <a:rPr lang="en-US" dirty="0" smtClean="0"/>
            </a:b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Hunted for the "epiphany" (moment in which a character suddenly sees the transcendent truth of a situation)</a:t>
            </a:r>
            <a:br>
              <a:rPr lang="en-US" b="1" dirty="0" smtClean="0"/>
            </a:br>
            <a:endParaRPr lang="en-US" sz="1800" b="1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Examined and clarified a work</a:t>
            </a:r>
            <a:br>
              <a:rPr lang="en-US" dirty="0" smtClean="0"/>
            </a:b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Hoped to shed light upon through insights </a:t>
            </a:r>
          </a:p>
          <a:p>
            <a:endParaRPr lang="en-US" dirty="0"/>
          </a:p>
        </p:txBody>
      </p:sp>
      <p:pic>
        <p:nvPicPr>
          <p:cNvPr id="6146" name="Picture 2" descr="http://www.haberarts.com/images/bat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81200"/>
            <a:ext cx="3144731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roadway" pitchFamily="82" charset="0"/>
              </a:rPr>
              <a:t>Characteristics of Modernism</a:t>
            </a: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b="1" dirty="0" smtClean="0"/>
              <a:t>Representation of the world through the </a:t>
            </a:r>
            <a:r>
              <a:rPr lang="en-US" sz="2000" b="1" dirty="0"/>
              <a:t>mysterious </a:t>
            </a:r>
            <a:r>
              <a:rPr lang="en-US" sz="2000" b="1" dirty="0" smtClean="0"/>
              <a:t>symbol</a:t>
            </a:r>
            <a:br>
              <a:rPr lang="en-US" sz="2000" b="1" dirty="0" smtClean="0"/>
            </a:br>
            <a:endParaRPr lang="en-US" sz="1300" b="1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The independence </a:t>
            </a:r>
            <a:r>
              <a:rPr lang="en-US" sz="2000" dirty="0"/>
              <a:t>of art and its divorce from truth or </a:t>
            </a:r>
            <a:r>
              <a:rPr lang="en-US" sz="2000" dirty="0" smtClean="0"/>
              <a:t>morality</a:t>
            </a:r>
            <a:br>
              <a:rPr lang="en-US" sz="2000" dirty="0" smtClean="0"/>
            </a:br>
            <a:endParaRPr lang="en-US" sz="13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depersonalization and “objectivity” of </a:t>
            </a:r>
            <a:r>
              <a:rPr lang="en-US" sz="2000" dirty="0" smtClean="0"/>
              <a:t>art</a:t>
            </a:r>
            <a:br>
              <a:rPr lang="en-US" sz="2000" dirty="0" smtClean="0"/>
            </a:br>
            <a:endParaRPr lang="en-US" sz="13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Illogical structure</a:t>
            </a:r>
            <a:br>
              <a:rPr lang="en-US" sz="2000" dirty="0" smtClean="0"/>
            </a:br>
            <a:endParaRPr lang="en-US" sz="13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concrete as opposed to the </a:t>
            </a:r>
            <a:r>
              <a:rPr lang="en-US" sz="2000" dirty="0" smtClean="0"/>
              <a:t>abstract</a:t>
            </a:r>
            <a:br>
              <a:rPr lang="en-US" sz="2000" dirty="0" smtClean="0"/>
            </a:br>
            <a:endParaRPr lang="en-US" sz="13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particular as opposed to the </a:t>
            </a:r>
            <a:r>
              <a:rPr lang="en-US" sz="2000" dirty="0" smtClean="0"/>
              <a:t>general</a:t>
            </a:r>
            <a:br>
              <a:rPr lang="en-US" sz="2000" dirty="0" smtClean="0"/>
            </a:br>
            <a:endParaRPr lang="en-US" sz="13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perceptual as opposed to the </a:t>
            </a:r>
            <a:r>
              <a:rPr lang="en-US" sz="2000" dirty="0" smtClean="0"/>
              <a:t>conceptual</a:t>
            </a:r>
            <a:br>
              <a:rPr lang="en-US" sz="2000" dirty="0" smtClean="0"/>
            </a:br>
            <a:endParaRPr lang="en-US" sz="13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Verbal </a:t>
            </a:r>
            <a:r>
              <a:rPr lang="en-US" sz="2000" dirty="0"/>
              <a:t>ambiguity and </a:t>
            </a:r>
            <a:r>
              <a:rPr lang="en-US" sz="2000" dirty="0" smtClean="0"/>
              <a:t>complexity</a:t>
            </a:r>
            <a:br>
              <a:rPr lang="en-US" sz="2000" dirty="0" smtClean="0"/>
            </a:br>
            <a:endParaRPr lang="en-US" sz="13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Stream </a:t>
            </a:r>
            <a:r>
              <a:rPr lang="en-US" sz="2000" dirty="0"/>
              <a:t>of </a:t>
            </a:r>
            <a:r>
              <a:rPr lang="en-US" sz="2000" dirty="0" smtClean="0"/>
              <a:t>consciousness</a:t>
            </a:r>
            <a:br>
              <a:rPr lang="en-US" sz="2000" dirty="0" smtClean="0"/>
            </a:br>
            <a:endParaRPr lang="en-US" sz="13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emphasis on the divided </a:t>
            </a:r>
            <a:r>
              <a:rPr lang="en-US" sz="2000" dirty="0" smtClean="0"/>
              <a:t>self</a:t>
            </a:r>
            <a:br>
              <a:rPr lang="en-US" sz="2000" dirty="0" smtClean="0"/>
            </a:br>
            <a:endParaRPr lang="en-US" sz="13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The dissatisfaction </a:t>
            </a:r>
            <a:r>
              <a:rPr lang="en-US" sz="2000" dirty="0"/>
              <a:t>of the individual in the “lonely </a:t>
            </a:r>
            <a:r>
              <a:rPr lang="en-US" sz="2000" dirty="0" smtClean="0"/>
              <a:t>crowd” </a:t>
            </a:r>
            <a:br>
              <a:rPr lang="en-US" sz="2000" dirty="0" smtClean="0"/>
            </a:br>
            <a:endParaRPr lang="en-US" sz="13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alienated self in the urban </a:t>
            </a:r>
            <a:r>
              <a:rPr lang="en-US" sz="2000" dirty="0" smtClean="0"/>
              <a:t>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latin typeface="Broadway" pitchFamily="82" charset="0"/>
              </a:rPr>
              <a:t>F. Scott Fitzgerald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800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Born Francis Scott Key Fitzgerald</a:t>
            </a:r>
            <a:br>
              <a:rPr lang="en-US" dirty="0" smtClean="0"/>
            </a:br>
            <a:endParaRPr lang="en-US" sz="1300" dirty="0" smtClean="0"/>
          </a:p>
          <a:p>
            <a:r>
              <a:rPr lang="en-US" dirty="0" smtClean="0"/>
              <a:t>St. Paul, Minnesota, in 1896</a:t>
            </a:r>
            <a:br>
              <a:rPr lang="en-US" dirty="0" smtClean="0"/>
            </a:br>
            <a:endParaRPr lang="en-US" sz="1300" dirty="0" smtClean="0"/>
          </a:p>
          <a:p>
            <a:r>
              <a:rPr lang="en-US" dirty="0" smtClean="0"/>
              <a:t>Educated at Roman Catholic prep schools</a:t>
            </a:r>
            <a:br>
              <a:rPr lang="en-US" dirty="0" smtClean="0"/>
            </a:br>
            <a:endParaRPr lang="en-US" sz="1300" dirty="0" smtClean="0"/>
          </a:p>
          <a:p>
            <a:r>
              <a:rPr lang="en-US" dirty="0" smtClean="0"/>
              <a:t>Began publishing in the school magazine during second year at St. Paul Academy</a:t>
            </a:r>
            <a:br>
              <a:rPr lang="en-US" dirty="0" smtClean="0"/>
            </a:br>
            <a:endParaRPr lang="en-US" sz="1300" dirty="0" smtClean="0"/>
          </a:p>
          <a:p>
            <a:r>
              <a:rPr lang="en-US" dirty="0" smtClean="0"/>
              <a:t>For a disciplined education, entered The Newman School</a:t>
            </a:r>
            <a:br>
              <a:rPr lang="en-US" dirty="0" smtClean="0"/>
            </a:br>
            <a:endParaRPr lang="en-US" sz="1200" dirty="0" smtClean="0"/>
          </a:p>
          <a:p>
            <a:r>
              <a:rPr lang="en-US" dirty="0" smtClean="0"/>
              <a:t>Enrolled in Princeton in 1913</a:t>
            </a:r>
            <a:br>
              <a:rPr lang="en-US" dirty="0" smtClean="0"/>
            </a:br>
            <a:endParaRPr lang="en-US" sz="1200" dirty="0" smtClean="0"/>
          </a:p>
          <a:p>
            <a:r>
              <a:rPr lang="en-US" dirty="0" smtClean="0"/>
              <a:t>Wrote revues for Princeton’s musical comedy group</a:t>
            </a:r>
            <a:br>
              <a:rPr lang="en-US" dirty="0" smtClean="0"/>
            </a:br>
            <a:endParaRPr lang="en-US" sz="1200" dirty="0" smtClean="0"/>
          </a:p>
          <a:p>
            <a:r>
              <a:rPr lang="en-US" dirty="0" smtClean="0"/>
              <a:t>Failed many classes and withdrew in 1917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8" descr="fitzrea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524000"/>
            <a:ext cx="3276600" cy="4646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latin typeface="Broadway" pitchFamily="82" charset="0"/>
              </a:rPr>
              <a:t>F. Scott Fitzgerald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953000" cy="50505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Entered World War I in 1917</a:t>
            </a:r>
            <a:br>
              <a:rPr lang="en-US" dirty="0" smtClean="0"/>
            </a:br>
            <a:endParaRPr lang="en-US" sz="1200" dirty="0" smtClean="0"/>
          </a:p>
          <a:p>
            <a:r>
              <a:rPr lang="en-US" dirty="0" smtClean="0"/>
              <a:t>Commissioned as second lieutenant</a:t>
            </a:r>
            <a:br>
              <a:rPr lang="en-US" dirty="0" smtClean="0"/>
            </a:br>
            <a:endParaRPr lang="en-US" sz="1200" dirty="0" smtClean="0"/>
          </a:p>
          <a:p>
            <a:r>
              <a:rPr lang="en-US" dirty="0" smtClean="0"/>
              <a:t>Met and fell in love with Zelda Sayre</a:t>
            </a:r>
            <a:br>
              <a:rPr lang="en-US" dirty="0" smtClean="0"/>
            </a:br>
            <a:endParaRPr lang="en-US" sz="1200" dirty="0" smtClean="0"/>
          </a:p>
          <a:p>
            <a:r>
              <a:rPr lang="en-US" dirty="0" smtClean="0"/>
              <a:t>Had one daughter—Scottie </a:t>
            </a:r>
            <a:br>
              <a:rPr lang="en-US" dirty="0" smtClean="0"/>
            </a:br>
            <a:endParaRPr lang="en-US" sz="1200" dirty="0" smtClean="0"/>
          </a:p>
          <a:p>
            <a:r>
              <a:rPr lang="en-US" dirty="0" smtClean="0"/>
              <a:t>Published first novel (</a:t>
            </a:r>
            <a:r>
              <a:rPr lang="en-US" i="1" dirty="0" smtClean="0"/>
              <a:t>This Side of Paradise</a:t>
            </a:r>
            <a:r>
              <a:rPr lang="en-US" dirty="0" smtClean="0"/>
              <a:t>) in 1920</a:t>
            </a:r>
            <a:br>
              <a:rPr lang="en-US" dirty="0" smtClean="0"/>
            </a:br>
            <a:endParaRPr lang="en-US" sz="1200" dirty="0" smtClean="0"/>
          </a:p>
          <a:p>
            <a:r>
              <a:rPr lang="en-US" dirty="0" smtClean="0"/>
              <a:t>Moved to France in 1924</a:t>
            </a:r>
          </a:p>
        </p:txBody>
      </p:sp>
      <p:pic>
        <p:nvPicPr>
          <p:cNvPr id="4" name="Picture 11" descr="fitzgerald_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9" y="2133600"/>
            <a:ext cx="3516351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2">
      <a:dk1>
        <a:sysClr val="windowText" lastClr="000000"/>
      </a:dk1>
      <a:lt1>
        <a:srgbClr val="DEDEDE"/>
      </a:lt1>
      <a:dk2>
        <a:srgbClr val="53548A"/>
      </a:dk2>
      <a:lt2>
        <a:srgbClr val="DEDEDE"/>
      </a:lt2>
      <a:accent1>
        <a:srgbClr val="53548A"/>
      </a:accent1>
      <a:accent2>
        <a:srgbClr val="3F4253"/>
      </a:accent2>
      <a:accent3>
        <a:srgbClr val="8588A1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1352</TotalTime>
  <Words>336</Words>
  <Application>Microsoft Office PowerPoint</Application>
  <PresentationFormat>On-screen Show (4:3)</PresentationFormat>
  <Paragraphs>167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Urban</vt:lpstr>
      <vt:lpstr>Modernism &amp; The Great Gatsby</vt:lpstr>
      <vt:lpstr>Modernism &amp; the Modern Novel</vt:lpstr>
      <vt:lpstr>Modernist Authors</vt:lpstr>
      <vt:lpstr>Modernist Authors</vt:lpstr>
      <vt:lpstr>Modernist Authors</vt:lpstr>
      <vt:lpstr>Modernist Authors</vt:lpstr>
      <vt:lpstr>Characteristics of Modernism</vt:lpstr>
      <vt:lpstr>F. Scott Fitzgerald</vt:lpstr>
      <vt:lpstr>F. Scott Fitzgerald</vt:lpstr>
      <vt:lpstr>F. Scott Fitzgerald</vt:lpstr>
      <vt:lpstr>F. Scott Fitzgerald</vt:lpstr>
      <vt:lpstr>The Great Gatsby</vt:lpstr>
      <vt:lpstr>America during the 1920s</vt:lpstr>
      <vt:lpstr>The American Dream</vt:lpstr>
      <vt:lpstr>Origins of the American Dream</vt:lpstr>
      <vt:lpstr>Origins of the American Dream:</vt:lpstr>
      <vt:lpstr>The American Dream during the 20th Century</vt:lpstr>
      <vt:lpstr>The American Dream Today</vt:lpstr>
      <vt:lpstr>What do these images suggest about the American Dream?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F. Scott Fitzgerald’s The Great Gatsby</dc:title>
  <dc:creator>Carrie Snipes</dc:creator>
  <cp:lastModifiedBy>Tech Services</cp:lastModifiedBy>
  <cp:revision>79</cp:revision>
  <dcterms:created xsi:type="dcterms:W3CDTF">2008-02-03T00:51:37Z</dcterms:created>
  <dcterms:modified xsi:type="dcterms:W3CDTF">2013-02-14T15:39:18Z</dcterms:modified>
</cp:coreProperties>
</file>