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  <a:r>
              <a:rPr lang="en"/>
              <a:t>Unit 2 Grammarama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10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Pick the proper pronoun.</a:t>
            </a:r>
          </a:p>
          <a:p>
            <a:pPr algn="ctr" rtl="0" lvl="0">
              <a:buNone/>
            </a:pPr>
            <a:r>
              <a:rPr sz="3600" lang="en"/>
              <a:t>Everybody got food poisoning after eating _______ undercooked turkey at dinner.</a:t>
            </a:r>
          </a:p>
          <a:p>
            <a:r>
              <a:t/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his or her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11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Pick the proper pronoun.</a:t>
            </a:r>
          </a:p>
          <a:p>
            <a:pPr algn="ctr" rtl="0" lvl="0">
              <a:buNone/>
            </a:pPr>
            <a:r>
              <a:rPr sz="3600" lang="en"/>
              <a:t>I feel like anyone _____ wants to dance should get out on the dance floor and shake it.</a:t>
            </a:r>
          </a:p>
          <a:p>
            <a:r>
              <a:t/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who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12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Pick the proper pronoun.</a:t>
            </a:r>
          </a:p>
          <a:p>
            <a:pPr algn="ctr" rtl="0" lvl="0">
              <a:buNone/>
            </a:pPr>
            <a:r>
              <a:rPr sz="3600" lang="en"/>
              <a:t>I feel like anyone _____ wants to dance should get out on the dance floor and shake it.</a:t>
            </a:r>
          </a:p>
          <a:p>
            <a:r>
              <a:t/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who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13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Pick the proper pronoun.</a:t>
            </a:r>
          </a:p>
          <a:p>
            <a:pPr algn="ctr" rtl="0" lvl="0">
              <a:buNone/>
            </a:pPr>
            <a:r>
              <a:rPr sz="3600" lang="en"/>
              <a:t>The pig and the horse could not share _____ space in the barnyard fairly.</a:t>
            </a:r>
          </a:p>
          <a:p>
            <a:r>
              <a:t/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their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14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063375" x="286350"/>
            <a:ext cy="2026200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Properly punctuate.</a:t>
            </a:r>
          </a:p>
          <a:p>
            <a:pPr algn="ctr" rtl="0" lvl="0">
              <a:buNone/>
            </a:pPr>
            <a:r>
              <a:rPr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Entering the little old stone house brought back memories of her childhood.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Correct!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15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063375" x="286350"/>
            <a:ext cy="2026200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Check the underlined word.</a:t>
            </a:r>
          </a:p>
          <a:p>
            <a:pPr algn="ctr" rtl="0" lvl="0">
              <a:buNone/>
            </a:pPr>
            <a:r>
              <a:rPr u="sng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Whose</a:t>
            </a:r>
            <a:r>
              <a:rPr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masked man hiding outside of the bank?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Who’s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Event 1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104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600" lang="en"/>
              <a:t>What is a pronoun?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2926275" x="742825"/>
            <a:ext cy="1733399" cx="78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>
                <a:solidFill>
                  <a:srgbClr val="FFFFFF"/>
                </a:solidFill>
              </a:rPr>
              <a:t>A pronoun is a word that takes the place of a noun or another pronoun in a sentence.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2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104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Punctuate this sentence:</a:t>
            </a:r>
          </a:p>
          <a:p>
            <a:pPr algn="ctr" rtl="0" lvl="0">
              <a:buNone/>
            </a:pPr>
            <a:r>
              <a:rPr sz="1800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hires people who are energetic efficient and polite.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y="2926275" x="742825"/>
            <a:ext cy="1733399" cx="78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He hires people who are energetic, efficient, and polite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3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104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What is an antecedent?</a:t>
            </a:r>
          </a:p>
          <a:p>
            <a:r>
              <a:t/>
            </a:r>
          </a:p>
        </p:txBody>
      </p:sp>
      <p:sp>
        <p:nvSpPr>
          <p:cNvPr id="92" name="Shape 92"/>
          <p:cNvSpPr txBox="1"/>
          <p:nvPr/>
        </p:nvSpPr>
        <p:spPr>
          <a:xfrm>
            <a:off y="2926275" x="742825"/>
            <a:ext cy="1733399" cx="78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An antecedent is the word that the pronoun is referring to (usually earlier in the sentence).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4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104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Identify the antecedent of the underlined pronoun.</a:t>
            </a:r>
          </a:p>
          <a:p>
            <a:pPr algn="ctr" rtl="0" lvl="0">
              <a:buNone/>
            </a:pPr>
            <a:r>
              <a:rPr sz="3600" lang="en"/>
              <a:t>In 1865, Abraham Lincoln presented </a:t>
            </a:r>
            <a:r>
              <a:rPr u="sng" sz="3600" lang="en"/>
              <a:t>his</a:t>
            </a:r>
            <a:r>
              <a:rPr sz="3600" lang="en"/>
              <a:t> famous Gettysburg Address.</a:t>
            </a:r>
          </a:p>
          <a:p>
            <a:r>
              <a:t/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4000900" x="731550"/>
            <a:ext cy="1041299" cx="78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Abraham Lincoln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5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2827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Which pronoun agrees with the antecedent?</a:t>
            </a:r>
          </a:p>
          <a:p>
            <a:pPr algn="ctr" rtl="0" lvl="0">
              <a:buNone/>
            </a:pPr>
            <a:r>
              <a:rPr sz="3600" lang="en"/>
              <a:t>Everyone should make _____ own decision.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6" name="Shape 106"/>
          <p:cNvSpPr txBox="1"/>
          <p:nvPr/>
        </p:nvSpPr>
        <p:spPr>
          <a:xfrm>
            <a:off y="3337075" x="457200"/>
            <a:ext cy="15362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Everyone should  make </a:t>
            </a:r>
            <a:r>
              <a:rPr u="sng" sz="3000" lang="en">
                <a:solidFill>
                  <a:schemeClr val="dk1"/>
                </a:solidFill>
              </a:rPr>
              <a:t>his or her</a:t>
            </a:r>
            <a:r>
              <a:rPr sz="3000" lang="en">
                <a:solidFill>
                  <a:schemeClr val="dk1"/>
                </a:solidFill>
              </a:rPr>
              <a:t> own decision.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6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2827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Is the underlined portion correct?</a:t>
            </a:r>
          </a:p>
          <a:p>
            <a:pPr algn="ctr" rtl="0" lvl="0">
              <a:buNone/>
            </a:pPr>
            <a:r>
              <a:rPr u="sng" sz="3600" lang="en"/>
              <a:t>Its</a:t>
            </a:r>
            <a:r>
              <a:rPr sz="3600" lang="en"/>
              <a:t> disappointing when you don’t receive what you wanted for Christmas.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3337075" x="457200"/>
            <a:ext cy="15362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No! “It’s” is appropriate in this context.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7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Properly punctuate the sentence.</a:t>
            </a:r>
          </a:p>
          <a:p>
            <a:pPr algn="ctr" rtl="0" lvl="0">
              <a:buNone/>
            </a:pPr>
            <a:r>
              <a:rPr sz="3600" lang="en"/>
              <a:t>I was drawn to the TV show in hopes that it would explain my unrelenting unhealthy obsession with Jersey Shore.</a:t>
            </a:r>
          </a:p>
          <a:p>
            <a:r>
              <a:t/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unrelenting, unhealthy obsession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Event 7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063375" x="286350"/>
            <a:ext cy="1041299" cx="862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Pick the proper pronoun.</a:t>
            </a:r>
          </a:p>
          <a:p>
            <a:pPr algn="ctr" rtl="0" lvl="0">
              <a:buNone/>
            </a:pPr>
            <a:r>
              <a:rPr sz="3600" lang="en"/>
              <a:t>Neither my uncles nor my aunt enjoyed spending time with the rest of _____ siblings.</a:t>
            </a:r>
          </a:p>
          <a:p>
            <a:r>
              <a:t/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3916725" x="457200"/>
            <a:ext cy="956699" cx="82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>
                <a:solidFill>
                  <a:schemeClr val="dk1"/>
                </a:solidFill>
              </a:rPr>
              <a:t>her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